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tiff" ContentType="image/tiff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399" r:id="rId3"/>
    <p:sldId id="407" r:id="rId4"/>
    <p:sldId id="364" r:id="rId5"/>
    <p:sldId id="346" r:id="rId6"/>
    <p:sldId id="347" r:id="rId7"/>
    <p:sldId id="348" r:id="rId8"/>
    <p:sldId id="366" r:id="rId9"/>
    <p:sldId id="349" r:id="rId10"/>
    <p:sldId id="406" r:id="rId11"/>
    <p:sldId id="367" r:id="rId12"/>
    <p:sldId id="350" r:id="rId13"/>
    <p:sldId id="370" r:id="rId14"/>
    <p:sldId id="369" r:id="rId15"/>
    <p:sldId id="368" r:id="rId16"/>
    <p:sldId id="400" r:id="rId17"/>
    <p:sldId id="351" r:id="rId18"/>
    <p:sldId id="401" r:id="rId19"/>
    <p:sldId id="403" r:id="rId20"/>
    <p:sldId id="402" r:id="rId21"/>
    <p:sldId id="365" r:id="rId22"/>
    <p:sldId id="352" r:id="rId23"/>
    <p:sldId id="372" r:id="rId24"/>
    <p:sldId id="371" r:id="rId25"/>
    <p:sldId id="353" r:id="rId26"/>
    <p:sldId id="373" r:id="rId27"/>
    <p:sldId id="374" r:id="rId28"/>
    <p:sldId id="375" r:id="rId29"/>
    <p:sldId id="404" r:id="rId30"/>
    <p:sldId id="354" r:id="rId31"/>
    <p:sldId id="355" r:id="rId32"/>
    <p:sldId id="378" r:id="rId33"/>
    <p:sldId id="377" r:id="rId34"/>
    <p:sldId id="356" r:id="rId35"/>
    <p:sldId id="379" r:id="rId36"/>
    <p:sldId id="357" r:id="rId37"/>
    <p:sldId id="380" r:id="rId38"/>
    <p:sldId id="358" r:id="rId39"/>
    <p:sldId id="381" r:id="rId40"/>
    <p:sldId id="398" r:id="rId41"/>
    <p:sldId id="359" r:id="rId42"/>
    <p:sldId id="382" r:id="rId43"/>
    <p:sldId id="396" r:id="rId44"/>
    <p:sldId id="397" r:id="rId45"/>
    <p:sldId id="361" r:id="rId46"/>
    <p:sldId id="383" r:id="rId47"/>
    <p:sldId id="395" r:id="rId48"/>
    <p:sldId id="362" r:id="rId49"/>
    <p:sldId id="384" r:id="rId50"/>
    <p:sldId id="385" r:id="rId51"/>
    <p:sldId id="389" r:id="rId52"/>
    <p:sldId id="391" r:id="rId53"/>
    <p:sldId id="363" r:id="rId54"/>
    <p:sldId id="386" r:id="rId55"/>
    <p:sldId id="387" r:id="rId56"/>
    <p:sldId id="388" r:id="rId57"/>
    <p:sldId id="390" r:id="rId58"/>
    <p:sldId id="394" r:id="rId59"/>
    <p:sldId id="393" r:id="rId60"/>
    <p:sldId id="405" r:id="rId6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00"/>
    <a:srgbClr val="00FFFF"/>
    <a:srgbClr val="FCFC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3" autoAdjust="0"/>
    <p:restoredTop sz="94711" autoAdjust="0"/>
  </p:normalViewPr>
  <p:slideViewPr>
    <p:cSldViewPr>
      <p:cViewPr>
        <p:scale>
          <a:sx n="84" d="100"/>
          <a:sy n="84" d="100"/>
        </p:scale>
        <p:origin x="-740" y="7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10" y="493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5" Type="http://schemas.openxmlformats.org/officeDocument/2006/relationships/tableStyles" Target="tableStyles.xml"/><Relationship Id="rId64" Type="http://schemas.openxmlformats.org/officeDocument/2006/relationships/viewProps" Target="viewProps.xml"/><Relationship Id="rId63" Type="http://schemas.openxmlformats.org/officeDocument/2006/relationships/presProps" Target="presProps.xml"/><Relationship Id="rId62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214422"/>
            <a:ext cx="7772400" cy="1470025"/>
          </a:xfrm>
        </p:spPr>
        <p:txBody>
          <a:bodyPr/>
          <a:lstStyle>
            <a:lvl1pPr algn="ctr">
              <a:defRPr sz="480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1733" y="2759581"/>
            <a:ext cx="6100534" cy="1740989"/>
          </a:xfrm>
        </p:spPr>
        <p:txBody>
          <a:bodyPr anchor="t"/>
          <a:lstStyle>
            <a:lvl1pPr marL="0" indent="0" algn="ctr">
              <a:buNone/>
              <a:defRPr lang="zh-CN" altLang="en-US" dirty="0">
                <a:effectLst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00176"/>
            <a:ext cx="8229600" cy="4714907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86644" y="274638"/>
            <a:ext cx="1400156" cy="5940444"/>
          </a:xfrm>
        </p:spPr>
        <p:txBody>
          <a:bodyPr vert="eaVert"/>
          <a:lstStyle>
            <a:lvl1pPr algn="ctr">
              <a:defRPr>
                <a:effectLst>
                  <a:outerShdw dist="50800" dir="18900000" algn="tl" rotWithShape="0">
                    <a:srgbClr val="000000">
                      <a:alpha val="7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758006" cy="5940444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357166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143369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643182"/>
            <a:ext cx="7772400" cy="1500187"/>
          </a:xfrm>
        </p:spPr>
        <p:txBody>
          <a:bodyPr anchor="b"/>
          <a:lstStyle>
            <a:lvl1pPr marL="0" indent="0">
              <a:buNone/>
              <a:defRPr lang="zh-CN" altLang="en-US" sz="2800" smtClean="0">
                <a:effectLst/>
              </a:defRPr>
            </a:lvl1pPr>
            <a:lvl2pPr marL="457200" indent="0">
              <a:buNone/>
              <a:defRPr lang="zh-CN" altLang="en-US" sz="2400" smtClean="0">
                <a:effectLst/>
              </a:defRPr>
            </a:lvl2pPr>
            <a:lvl3pPr marL="914400" indent="0">
              <a:buNone/>
              <a:defRPr lang="zh-CN" altLang="en-US" sz="2000" smtClean="0">
                <a:effectLst/>
              </a:defRPr>
            </a:lvl3pPr>
            <a:lvl4pPr marL="1371600" indent="0">
              <a:buNone/>
              <a:defRPr lang="zh-CN" altLang="en-US" sz="1600" smtClean="0">
                <a:effectLst/>
              </a:defRPr>
            </a:lvl4pPr>
            <a:lvl5pPr marL="1828800" indent="0">
              <a:buNone/>
              <a:defRPr lang="zh-CN" altLang="en-US" sz="1400" dirty="0" smtClean="0">
                <a:effectLst/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duotone>
              <a:schemeClr val="bg2"/>
              <a:srgbClr val="FFF1C1"/>
            </a:duotone>
            <a:lum bright="-10000" contrast="-30000"/>
          </a:blip>
          <a:stretch>
            <a:fillRect/>
          </a:stretch>
        </p:blipFill>
        <p:spPr>
          <a:xfrm>
            <a:off x="7480636" y="357166"/>
            <a:ext cx="1663364" cy="2357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print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552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 smtClean="0"/>
              <a:t>IE</a:t>
            </a: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6408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732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1175" y="5357826"/>
            <a:ext cx="8226225" cy="768028"/>
          </a:xfrm>
        </p:spPr>
        <p:txBody>
          <a:bodyPr anchor="ctr"/>
          <a:lstStyle>
            <a:lvl1pPr algn="ctr">
              <a:defRPr lang="zh-CN" altLang="en-US" sz="3600" b="0" kern="1200" spc="50" dirty="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0382" y="428604"/>
            <a:ext cx="5111750" cy="485778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79086" y="1357298"/>
            <a:ext cx="3008313" cy="39290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 eaLnBrk="1" latinLnBrk="0" hangingPunct="1"/>
            <a:r>
              <a:rPr lang="zh-CN" altLang="en-US" smtClean="0"/>
              <a:t>第二级</a:t>
            </a:r>
            <a:endParaRPr lang="zh-CN" altLang="en-US" smtClean="0"/>
          </a:p>
          <a:p>
            <a:pPr lvl="2" eaLnBrk="1" latinLnBrk="0" hangingPunct="1"/>
            <a:r>
              <a:rPr lang="zh-CN" altLang="en-US" smtClean="0"/>
              <a:t>第三级</a:t>
            </a:r>
            <a:endParaRPr lang="zh-CN" altLang="en-US" smtClean="0"/>
          </a:p>
          <a:p>
            <a:pPr lvl="3" eaLnBrk="1" latinLnBrk="0" hangingPunct="1"/>
            <a:r>
              <a:rPr lang="zh-CN" altLang="en-US" smtClean="0"/>
              <a:t>第四级</a:t>
            </a:r>
            <a:endParaRPr lang="zh-CN" altLang="en-US" smtClean="0"/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669600" cy="6858000"/>
          </a:xfrm>
          <a:prstGeom prst="rect">
            <a:avLst/>
          </a:prstGeom>
          <a:blipFill>
            <a:blip r:embed="rId2" cstate="print">
              <a:alphaModFix amt="40000"/>
            </a:blip>
            <a:tile tx="0" ty="0" sx="50000" sy="50000" flip="x" algn="tl"/>
          </a:blipFill>
          <a:ln w="25400" cap="rnd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5298" y="214290"/>
            <a:ext cx="7448602" cy="781052"/>
          </a:xfrm>
        </p:spPr>
        <p:txBody>
          <a:bodyPr anchor="ctr"/>
          <a:lstStyle>
            <a:lvl1pPr algn="ctr" rtl="0">
              <a:spcBef>
                <a:spcPct val="0"/>
              </a:spcBef>
              <a:buNone/>
              <a:defRPr sz="3600" b="0" kern="1200" spc="50">
                <a:ln w="12700">
                  <a:noFill/>
                  <a:prstDash val="solid"/>
                </a:ln>
                <a:solidFill>
                  <a:schemeClr val="accent4"/>
                </a:solidFill>
                <a:effectLst>
                  <a:outerShdw blurRad="38100" dist="20320" dir="2700000" algn="tl" rotWithShape="0">
                    <a:srgbClr val="000000">
                      <a:alpha val="7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1015" y="1000108"/>
            <a:ext cx="7452360" cy="5214974"/>
          </a:xfrm>
          <a:prstGeom prst="snip2DiagRect">
            <a:avLst>
              <a:gd name="adj1" fmla="val 0"/>
              <a:gd name="adj2" fmla="val 1794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zh-CN" altLang="en-US" smtClean="0"/>
              <a:t>单击图标添加图片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0" y="6243633"/>
            <a:ext cx="3180375" cy="614367"/>
          </a:xfrm>
        </p:spPr>
        <p:txBody>
          <a:bodyPr anchor="t"/>
          <a:lstStyle>
            <a:lvl1pPr marL="0" indent="0" algn="r">
              <a:buNone/>
              <a:defRPr sz="1400"/>
            </a:lvl1pPr>
            <a:lvl2pPr marL="457200" indent="0" algn="r">
              <a:buNone/>
              <a:defRPr sz="1200"/>
            </a:lvl2pPr>
            <a:lvl3pPr marL="914400" indent="0" algn="r">
              <a:buNone/>
              <a:defRPr sz="1000"/>
            </a:lvl3pPr>
            <a:lvl4pPr marL="1371600" indent="0" algn="r">
              <a:buNone/>
              <a:defRPr sz="900"/>
            </a:lvl4pPr>
            <a:lvl5pPr marL="1828800" indent="0" algn="r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  <a:endParaRPr kumimoji="0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492878"/>
            <a:ext cx="1676384" cy="365125"/>
          </a:xfrm>
          <a:prstGeom prst="rect">
            <a:avLst/>
          </a:prstGeom>
        </p:spPr>
        <p:txBody>
          <a:bodyPr/>
          <a:lstStyle/>
          <a:p>
            <a:fld id="{B57C91DD-810E-42E7-9DD2-257125AD36B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2285984" y="6492876"/>
            <a:ext cx="2643206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83073" y="5347005"/>
            <a:ext cx="871200" cy="871200"/>
          </a:xfrm>
          <a:prstGeom prst="rtTriangle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fld id="{08426BE6-7FBD-4F5C-B9BF-8F04244F68F3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0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3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matte">
              <a:bevelT w="12700" h="12700"/>
            </a:sp3d>
          </a:bodyPr>
          <a:lstStyle/>
          <a:p>
            <a:r>
              <a:rPr kumimoji="0" lang="zh-CN" altLang="en-US" dirty="0" smtClean="0"/>
              <a:t>单击此处编辑母版标题样式</a:t>
            </a:r>
            <a:endParaRPr kumimoji="0" 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zh-CN" altLang="en-US" dirty="0" smtClean="0"/>
              <a:t>单击此处编辑母版文本样式</a:t>
            </a:r>
            <a:endParaRPr kumimoji="0" lang="zh-CN" altLang="en-US" dirty="0" smtClean="0"/>
          </a:p>
          <a:p>
            <a:pPr lvl="1" eaLnBrk="1" latinLnBrk="0" hangingPunct="1"/>
            <a:r>
              <a:rPr kumimoji="0" lang="zh-CN" altLang="en-US" dirty="0" smtClean="0"/>
              <a:t>第二级</a:t>
            </a:r>
            <a:endParaRPr kumimoji="0" lang="zh-CN" altLang="en-US" dirty="0" smtClean="0"/>
          </a:p>
          <a:p>
            <a:pPr lvl="2" eaLnBrk="1" latinLnBrk="0" hangingPunct="1"/>
            <a:r>
              <a:rPr kumimoji="0" lang="zh-CN" altLang="en-US" dirty="0" smtClean="0"/>
              <a:t>第三级</a:t>
            </a:r>
            <a:endParaRPr kumimoji="0" lang="zh-CN" altLang="en-US" dirty="0" smtClean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357158" y="0"/>
            <a:ext cx="2214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1.4 </a:t>
            </a:r>
            <a:r>
              <a:rPr lang="zh-CN" altLang="en-US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_GB2312" pitchFamily="49" charset="-122"/>
                <a:ea typeface="楷体_GB2312" pitchFamily="49" charset="-122"/>
              </a:rPr>
              <a:t>发展历史</a:t>
            </a:r>
            <a:endParaRPr lang="zh-CN" altLang="en-US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6715140" y="6488668"/>
            <a:ext cx="2214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2">
                    <a:lumMod val="25000"/>
                    <a:lumOff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中国科学技术大学</a:t>
            </a:r>
            <a:endParaRPr lang="zh-CN" altLang="en-US" b="1" dirty="0">
              <a:solidFill>
                <a:schemeClr val="bg2">
                  <a:lumMod val="25000"/>
                  <a:lumOff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7500926" y="0"/>
            <a:ext cx="1643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第</a:t>
            </a:r>
            <a:r>
              <a:rPr lang="en-US" altLang="zh-CN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1</a:t>
            </a:r>
            <a:r>
              <a:rPr lang="zh-CN" altLang="en-US" b="1" dirty="0" smtClean="0">
                <a:solidFill>
                  <a:schemeClr val="tx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章  基础  </a:t>
            </a:r>
            <a:endParaRPr lang="zh-CN" altLang="en-US" b="1" dirty="0">
              <a:solidFill>
                <a:schemeClr val="tx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2" cstate="print">
            <a:duotone>
              <a:schemeClr val="bg2"/>
              <a:srgbClr val="FFF1C1"/>
            </a:duotone>
            <a:lum bright="-10000" contrast="-40000"/>
          </a:blip>
          <a:stretch>
            <a:fillRect/>
          </a:stretch>
        </p:blipFill>
        <p:spPr>
          <a:xfrm>
            <a:off x="1" y="5214950"/>
            <a:ext cx="1472173" cy="16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13" cstate="print">
            <a:duotone>
              <a:schemeClr val="bg2"/>
              <a:srgbClr val="FFF1C1"/>
            </a:duotone>
          </a:blip>
          <a:stretch>
            <a:fillRect/>
          </a:stretch>
        </p:blipFill>
        <p:spPr>
          <a:xfrm>
            <a:off x="8135907" y="357166"/>
            <a:ext cx="1008093" cy="1428736"/>
          </a:xfrm>
          <a:prstGeom prst="rect">
            <a:avLst/>
          </a:prstGeom>
          <a:noFill/>
          <a:ln>
            <a:noFill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txStyles>
    <p:titleStyle>
      <a:lvl1pPr algn="ctr" rtl="0" eaLnBrk="1" latinLnBrk="0" hangingPunct="1">
        <a:spcBef>
          <a:spcPct val="0"/>
        </a:spcBef>
        <a:buNone/>
        <a:defRPr kumimoji="0" lang="zh-CN" altLang="en-US" sz="3600" b="0" kern="1200" spc="50" dirty="0">
          <a:ln w="12700">
            <a:noFill/>
            <a:prstDash val="solid"/>
          </a:ln>
          <a:solidFill>
            <a:schemeClr val="tx1"/>
          </a:solidFill>
          <a:effectLst>
            <a:outerShdw blurRad="38100" dist="20320" dir="2700000" algn="tl" rotWithShape="0">
              <a:srgbClr val="000000">
                <a:alpha val="70000"/>
              </a:srgbClr>
            </a:outerShdw>
          </a:effectLst>
          <a:latin typeface="黑体" panose="02010609060101010101" pitchFamily="2" charset="-122"/>
          <a:ea typeface="黑体" panose="02010609060101010101" pitchFamily="2" charset="-122"/>
          <a:cs typeface="+mj-cs"/>
        </a:defRPr>
      </a:lvl1pPr>
      <a:lvl2pPr eaLnBrk="1" latinLnBrk="0" hangingPunct="1">
        <a:defRPr kumimoji="0">
          <a:solidFill>
            <a:schemeClr val="tx2"/>
          </a:solidFill>
        </a:defRPr>
      </a:lvl2pPr>
      <a:lvl3pPr eaLnBrk="1" latinLnBrk="0" hangingPunct="1">
        <a:defRPr kumimoji="0">
          <a:solidFill>
            <a:schemeClr val="tx2"/>
          </a:solidFill>
        </a:defRPr>
      </a:lvl3pPr>
      <a:lvl4pPr eaLnBrk="1" latinLnBrk="0" hangingPunct="1">
        <a:defRPr kumimoji="0">
          <a:solidFill>
            <a:schemeClr val="tx2"/>
          </a:solidFill>
        </a:defRPr>
      </a:lvl4pPr>
      <a:lvl5pPr eaLnBrk="1" latinLnBrk="0" hangingPunct="1">
        <a:defRPr kumimoji="0">
          <a:solidFill>
            <a:schemeClr val="tx2"/>
          </a:solidFill>
        </a:defRPr>
      </a:lvl5pPr>
      <a:lvl6pPr eaLnBrk="1" latinLnBrk="0" hangingPunct="1">
        <a:defRPr kumimoji="0">
          <a:solidFill>
            <a:schemeClr val="tx2"/>
          </a:solidFill>
        </a:defRPr>
      </a:lvl6pPr>
      <a:lvl7pPr eaLnBrk="1" latinLnBrk="0" hangingPunct="1">
        <a:defRPr kumimoji="0">
          <a:solidFill>
            <a:schemeClr val="tx2"/>
          </a:solidFill>
        </a:defRPr>
      </a:lvl7pPr>
      <a:lvl8pPr eaLnBrk="1" latinLnBrk="0" hangingPunct="1">
        <a:defRPr kumimoji="0">
          <a:solidFill>
            <a:schemeClr val="tx2"/>
          </a:solidFill>
        </a:defRPr>
      </a:lvl8pPr>
      <a:lvl9pPr eaLnBrk="1" latinLnBrk="0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0" hangingPunct="1">
        <a:spcBef>
          <a:spcPct val="20000"/>
        </a:spcBef>
        <a:buClr>
          <a:srgbClr val="FFFF00"/>
        </a:buClr>
        <a:buSzPct val="85000"/>
        <a:buFont typeface="Wingdings" panose="05000000000000000000" pitchFamily="2" charset="2"/>
        <a:buChar char="u"/>
        <a:defRPr kumimoji="0" sz="2800" b="1" kern="120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Times New Roman" panose="02020603050405020304" pitchFamily="18" charset="0"/>
          <a:ea typeface="黑体" panose="02010609060101010101" pitchFamily="2" charset="-122"/>
          <a:cs typeface="Times New Roman" panose="02020603050405020304" pitchFamily="18" charset="0"/>
        </a:defRPr>
      </a:lvl1pPr>
      <a:lvl2pPr marL="742950" indent="-285750" algn="l" rtl="0" eaLnBrk="1" latinLnBrk="0" hangingPunct="1">
        <a:spcBef>
          <a:spcPct val="20000"/>
        </a:spcBef>
        <a:buClr>
          <a:srgbClr val="FFFF00"/>
        </a:buClr>
        <a:buSzPct val="85000"/>
        <a:buFont typeface="Wingdings" panose="05000000000000000000" pitchFamily="2" charset="2"/>
        <a:buChar char="l"/>
        <a:defRPr kumimoji="0" sz="2600" b="1" kern="120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楷体_GB2312" pitchFamily="49" charset="-122"/>
          <a:ea typeface="楷体_GB2312" pitchFamily="49" charset="-122"/>
          <a:cs typeface="Times New Roman" panose="02020603050405020304" pitchFamily="18" charset="0"/>
        </a:defRPr>
      </a:lvl2pPr>
      <a:lvl3pPr marL="1143000" indent="-228600" algn="l" rtl="0" eaLnBrk="1" latinLnBrk="0" hangingPunct="1">
        <a:spcBef>
          <a:spcPct val="20000"/>
        </a:spcBef>
        <a:buClr>
          <a:srgbClr val="FF0000"/>
        </a:buClr>
        <a:buSzPct val="100000"/>
        <a:buFont typeface="Wingdings" panose="05000000000000000000" pitchFamily="2" charset="2"/>
        <a:buChar char="Ø"/>
        <a:defRPr kumimoji="0" sz="2400" b="1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华文中宋" panose="02010600040101010101" pitchFamily="2" charset="-122"/>
          <a:ea typeface="华文中宋" panose="02010600040101010101" pitchFamily="2" charset="-122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 panose="05020102010507070707"/>
        <a:buChar char="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tx2"/>
        </a:buClr>
        <a:buSzPct val="60000"/>
        <a:buFont typeface="Wingdings 2" panose="05020102010507070707"/>
        <a:buChar char="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Font typeface="Arial" panose="020B0604020202020204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jpeg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.tiff"/><Relationship Id="rId6" Type="http://schemas.openxmlformats.org/officeDocument/2006/relationships/image" Target="../media/image19.jpeg"/><Relationship Id="rId5" Type="http://schemas.openxmlformats.org/officeDocument/2006/relationships/image" Target="../media/image4.tiff"/><Relationship Id="rId4" Type="http://schemas.openxmlformats.org/officeDocument/2006/relationships/image" Target="../media/image18.jpeg"/><Relationship Id="rId3" Type="http://schemas.openxmlformats.org/officeDocument/2006/relationships/image" Target="../media/image17.jpeg"/><Relationship Id="rId2" Type="http://schemas.openxmlformats.org/officeDocument/2006/relationships/image" Target="../media/image3.tiff"/><Relationship Id="rId1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jpe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jpeg"/><Relationship Id="rId1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9.tiff"/><Relationship Id="rId4" Type="http://schemas.openxmlformats.org/officeDocument/2006/relationships/image" Target="../media/image42.jpeg"/><Relationship Id="rId3" Type="http://schemas.openxmlformats.org/officeDocument/2006/relationships/image" Target="../media/image41.jpeg"/><Relationship Id="rId2" Type="http://schemas.openxmlformats.org/officeDocument/2006/relationships/image" Target="../media/image8.tiff"/><Relationship Id="rId1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6.jpeg"/><Relationship Id="rId3" Type="http://schemas.openxmlformats.org/officeDocument/2006/relationships/image" Target="../media/image45.jpeg"/><Relationship Id="rId2" Type="http://schemas.openxmlformats.org/officeDocument/2006/relationships/image" Target="../media/image10.tiff"/><Relationship Id="rId1" Type="http://schemas.openxmlformats.org/officeDocument/2006/relationships/image" Target="../media/image4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jpeg"/><Relationship Id="rId1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11.tiff"/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image" Target="../media/image4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.tiff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image" Target="../media/image56.jpe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tiff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4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image" Target="../media/image6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8.jpe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2.jpeg"/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jpeg"/><Relationship Id="rId2" Type="http://schemas.openxmlformats.org/officeDocument/2006/relationships/image" Target="../media/image14.tiff"/><Relationship Id="rId1" Type="http://schemas.openxmlformats.org/officeDocument/2006/relationships/image" Target="../media/image83.jpe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image" Target="../media/image87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wmf"/><Relationship Id="rId3" Type="http://schemas.openxmlformats.org/officeDocument/2006/relationships/oleObject" Target="../embeddings/oleObject1.bin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04800" y="980728"/>
            <a:ext cx="8534400" cy="5184576"/>
          </a:xfrm>
          <a:prstGeom prst="rect">
            <a:avLst/>
          </a:prstGeom>
        </p:spPr>
        <p:txBody>
          <a:bodyPr vert="horz" anchor="ctr">
            <a:no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44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《</a:t>
            </a:r>
            <a:r>
              <a:rPr lang="zh-CN" altLang="en-US" sz="44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微型计算机原理与接口技术</a:t>
            </a:r>
            <a:r>
              <a:rPr lang="en-US" altLang="zh-CN" sz="44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》</a:t>
            </a:r>
            <a:endParaRPr lang="en-US" altLang="zh-CN" sz="4400" b="1" dirty="0" smtClean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6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36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6</a:t>
            </a:r>
            <a:r>
              <a:rPr lang="zh-CN" altLang="en-US" sz="36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华文隶书" panose="02010800040101010101" pitchFamily="2" charset="-122"/>
                <a:cs typeface="Times New Roman" panose="02020603050405020304" pitchFamily="18" charset="0"/>
              </a:rPr>
              <a:t>版</a:t>
            </a:r>
            <a:endParaRPr lang="en-US" altLang="zh-CN" sz="3600" b="1" dirty="0" smtClean="0">
              <a:solidFill>
                <a:srgbClr val="FFC000"/>
              </a:solidFill>
              <a:latin typeface="Times New Roman" panose="02020603050405020304" pitchFamily="18" charset="0"/>
              <a:ea typeface="华文隶书" panose="02010800040101010101" pitchFamily="2" charset="-122"/>
              <a:cs typeface="Times New Roman" panose="02020603050405020304" pitchFamily="18" charset="0"/>
            </a:endParaRPr>
          </a:p>
          <a:p>
            <a:pPr algn="ctr"/>
            <a:endParaRPr lang="en-US" altLang="zh-CN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altLang="zh-CN" sz="3600" b="1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5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第</a:t>
            </a:r>
            <a:r>
              <a:rPr lang="en-US" altLang="zh-CN" sz="5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</a:t>
            </a:r>
            <a:r>
              <a:rPr lang="zh-CN" altLang="en-US" sz="5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章  </a:t>
            </a:r>
            <a:endParaRPr lang="en-US" altLang="zh-CN" sz="5400" b="1" dirty="0" smtClean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5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微型计算机的基本知识</a:t>
            </a:r>
            <a:endParaRPr lang="en-US" altLang="zh-CN" sz="5400" b="1" dirty="0" smtClean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zh-CN" altLang="en-US" sz="5400" b="1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和发展概况</a:t>
            </a:r>
            <a:endParaRPr lang="zh-CN" altLang="en-US" sz="5400" b="1" dirty="0"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620688"/>
            <a:ext cx="7344816" cy="11430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70</a:t>
            </a:r>
            <a:r>
              <a:rPr lang="zh-CN" altLang="en-US" dirty="0" smtClean="0"/>
              <a:t>年代中期国产的</a:t>
            </a:r>
            <a:r>
              <a:rPr lang="en-US" altLang="zh-CN" dirty="0" smtClean="0"/>
              <a:t>DJS-130</a:t>
            </a:r>
            <a:r>
              <a:rPr lang="zh-CN" altLang="en-US" dirty="0" smtClean="0"/>
              <a:t>集成电路计算机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      字长</a:t>
            </a:r>
            <a:r>
              <a:rPr lang="en-US" altLang="zh-CN" dirty="0" smtClean="0"/>
              <a:t>16</a:t>
            </a:r>
            <a:r>
              <a:rPr lang="zh-CN" altLang="en-US" dirty="0" smtClean="0"/>
              <a:t>位，内存</a:t>
            </a:r>
            <a:r>
              <a:rPr lang="en-US" altLang="zh-CN" dirty="0" smtClean="0"/>
              <a:t>32K</a:t>
            </a:r>
            <a:r>
              <a:rPr lang="zh-CN" altLang="en-US" dirty="0" smtClean="0"/>
              <a:t>，速度</a:t>
            </a:r>
            <a:r>
              <a:rPr lang="en-US" altLang="zh-CN" dirty="0" smtClean="0"/>
              <a:t>50</a:t>
            </a:r>
            <a:r>
              <a:rPr lang="zh-CN" altLang="en-US" dirty="0" smtClean="0"/>
              <a:t>万次</a:t>
            </a:r>
            <a:r>
              <a:rPr lang="en-US" altLang="zh-CN" dirty="0" smtClean="0"/>
              <a:t>/s</a:t>
            </a:r>
            <a:endParaRPr lang="zh-CN" altLang="en-US" dirty="0" smtClean="0"/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4499992" y="5013176"/>
            <a:ext cx="3744416" cy="707886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周荷琴正在指导本科生使用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DJS-130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 descr="DJS130-2_副本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283968" y="2204864"/>
            <a:ext cx="4320480" cy="2462674"/>
          </a:xfrm>
          <a:prstGeom prst="rect">
            <a:avLst/>
          </a:prstGeom>
        </p:spPr>
      </p:pic>
      <p:pic>
        <p:nvPicPr>
          <p:cNvPr id="13" name="图片 12" descr="DJS130-1_副本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1988840"/>
            <a:ext cx="3166298" cy="3212976"/>
          </a:xfrm>
          <a:prstGeom prst="rect">
            <a:avLst/>
          </a:prstGeom>
        </p:spPr>
      </p:pic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539552" y="5301208"/>
            <a:ext cx="3384376" cy="10156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1977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年本书作者周荷琴与同事在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DJS-130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计算机上从事科研工作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500042"/>
            <a:ext cx="7776000" cy="1143000"/>
          </a:xfrm>
        </p:spPr>
        <p:txBody>
          <a:bodyPr>
            <a:noAutofit/>
          </a:bodyPr>
          <a:lstStyle/>
          <a:p>
            <a:r>
              <a:rPr lang="zh-CN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第四代：</a:t>
            </a:r>
            <a:r>
              <a:rPr lang="en-US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LSI</a:t>
            </a:r>
            <a:r>
              <a:rPr lang="zh-CN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VLSI</a:t>
            </a:r>
            <a:r>
              <a:rPr lang="zh-CN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计算机</a:t>
            </a:r>
            <a:r>
              <a:rPr lang="en-US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br>
              <a:rPr lang="en-US" altLang="zh-CN" b="1" dirty="0" smtClean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b="1" dirty="0" smtClean="0">
                <a:solidFill>
                  <a:srgbClr val="FFC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    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1972</a:t>
            </a:r>
            <a:r>
              <a:rPr lang="zh-CN" altLang="zh-CN" dirty="0" smtClean="0"/>
              <a:t>年至今）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57364"/>
            <a:ext cx="8229600" cy="4500594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zh-CN" altLang="zh-CN" dirty="0" smtClean="0"/>
              <a:t>从</a:t>
            </a:r>
            <a:r>
              <a:rPr lang="en-US" altLang="zh-CN" dirty="0" smtClean="0"/>
              <a:t>20</a:t>
            </a:r>
            <a:r>
              <a:rPr lang="zh-CN" altLang="zh-CN" dirty="0" smtClean="0"/>
              <a:t>世纪</a:t>
            </a:r>
            <a:r>
              <a:rPr lang="en-US" altLang="zh-CN" dirty="0" smtClean="0"/>
              <a:t>70</a:t>
            </a:r>
            <a:r>
              <a:rPr lang="zh-CN" altLang="zh-CN" dirty="0" smtClean="0"/>
              <a:t>年代初，</a:t>
            </a:r>
            <a:r>
              <a:rPr lang="zh-CN" altLang="zh-CN" dirty="0" smtClean="0">
                <a:solidFill>
                  <a:srgbClr val="00B0F0"/>
                </a:solidFill>
              </a:rPr>
              <a:t>大规模</a:t>
            </a:r>
            <a:r>
              <a:rPr lang="zh-CN" altLang="zh-CN" dirty="0" smtClean="0"/>
              <a:t>和</a:t>
            </a:r>
            <a:r>
              <a:rPr lang="zh-CN" altLang="zh-CN" dirty="0" smtClean="0">
                <a:solidFill>
                  <a:srgbClr val="00B0F0"/>
                </a:solidFill>
              </a:rPr>
              <a:t>超大规模集成电路（</a:t>
            </a:r>
            <a:r>
              <a:rPr lang="en-US" altLang="zh-CN" dirty="0" smtClean="0">
                <a:solidFill>
                  <a:srgbClr val="00B0F0"/>
                </a:solidFill>
              </a:rPr>
              <a:t>Very Large Scale Integration</a:t>
            </a:r>
            <a:r>
              <a:rPr lang="zh-CN" altLang="zh-CN" dirty="0" smtClean="0">
                <a:solidFill>
                  <a:srgbClr val="00B0F0"/>
                </a:solidFill>
              </a:rPr>
              <a:t>，</a:t>
            </a:r>
            <a:r>
              <a:rPr lang="en-US" altLang="zh-CN" dirty="0" smtClean="0">
                <a:solidFill>
                  <a:srgbClr val="00B0F0"/>
                </a:solidFill>
              </a:rPr>
              <a:t>VLSI</a:t>
            </a:r>
            <a:r>
              <a:rPr lang="zh-CN" altLang="zh-CN" dirty="0" smtClean="0">
                <a:solidFill>
                  <a:srgbClr val="00B0F0"/>
                </a:solidFill>
              </a:rPr>
              <a:t>）</a:t>
            </a:r>
            <a:r>
              <a:rPr lang="zh-CN" altLang="zh-CN" dirty="0" smtClean="0"/>
              <a:t>开始被应用到计算机设计中，并因此诞生了</a:t>
            </a:r>
            <a:r>
              <a:rPr lang="zh-CN" altLang="zh-CN" dirty="0" smtClean="0">
                <a:solidFill>
                  <a:srgbClr val="00B0F0"/>
                </a:solidFill>
              </a:rPr>
              <a:t>微处理器</a:t>
            </a:r>
            <a:r>
              <a:rPr lang="zh-CN" altLang="zh-CN" dirty="0" smtClean="0"/>
              <a:t>，高密度的半导体存储器、大容量磁盘和光盘被广泛采用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zh-CN" altLang="zh-CN" dirty="0" smtClean="0"/>
              <a:t>运算速度从几百万次</a:t>
            </a:r>
            <a:r>
              <a:rPr lang="en-US" altLang="zh-CN" dirty="0" smtClean="0"/>
              <a:t>/</a:t>
            </a:r>
            <a:r>
              <a:rPr lang="zh-CN" altLang="zh-CN" dirty="0" smtClean="0"/>
              <a:t>秒发展到了几百万亿次</a:t>
            </a:r>
            <a:r>
              <a:rPr lang="en-US" altLang="zh-CN" dirty="0" smtClean="0"/>
              <a:t>/</a:t>
            </a:r>
            <a:r>
              <a:rPr lang="zh-CN" altLang="zh-CN" dirty="0" smtClean="0"/>
              <a:t>秒，科学家已经开始用单位</a:t>
            </a:r>
            <a:r>
              <a:rPr lang="en-US" altLang="zh-CN" dirty="0" err="1" smtClean="0"/>
              <a:t>pflops</a:t>
            </a:r>
            <a:r>
              <a:rPr lang="zh-CN" altLang="zh-CN" dirty="0" smtClean="0"/>
              <a:t>（即每秒千万亿（</a:t>
            </a:r>
            <a:r>
              <a:rPr lang="en-US" altLang="zh-CN" dirty="0" smtClean="0"/>
              <a:t>10</a:t>
            </a:r>
            <a:r>
              <a:rPr lang="en-US" altLang="zh-CN" baseline="30000" dirty="0" smtClean="0"/>
              <a:t>15</a:t>
            </a:r>
            <a:r>
              <a:rPr lang="zh-CN" altLang="zh-CN" dirty="0" smtClean="0"/>
              <a:t>）次浮点运算）作为当代计算机的速度单位。</a:t>
            </a:r>
            <a:endParaRPr lang="en-US" altLang="zh-CN" dirty="0" smtClean="0"/>
          </a:p>
          <a:p>
            <a:pPr algn="just">
              <a:spcBef>
                <a:spcPts val="1200"/>
              </a:spcBef>
              <a:spcAft>
                <a:spcPts val="600"/>
              </a:spcAft>
            </a:pPr>
            <a:r>
              <a:rPr lang="zh-CN" altLang="zh-CN" dirty="0" smtClean="0"/>
              <a:t>计算机正在各领域发挥着巨大作用，同时促进了</a:t>
            </a:r>
            <a:r>
              <a:rPr lang="zh-CN" altLang="zh-CN" dirty="0" smtClean="0">
                <a:solidFill>
                  <a:srgbClr val="00B0F0"/>
                </a:solidFill>
              </a:rPr>
              <a:t>互联网技术</a:t>
            </a:r>
            <a:r>
              <a:rPr lang="zh-CN" altLang="zh-CN" dirty="0" smtClean="0"/>
              <a:t>和</a:t>
            </a:r>
            <a:r>
              <a:rPr lang="zh-CN" altLang="zh-CN" dirty="0" smtClean="0">
                <a:solidFill>
                  <a:srgbClr val="00B0F0"/>
                </a:solidFill>
              </a:rPr>
              <a:t>多媒体技术</a:t>
            </a:r>
            <a:r>
              <a:rPr lang="zh-CN" altLang="zh-CN" dirty="0" smtClean="0"/>
              <a:t>的空前发展，计算机真正开始改变我们的生活。</a:t>
            </a:r>
            <a:endParaRPr lang="zh-CN" altLang="zh-CN" dirty="0" smtClean="0"/>
          </a:p>
          <a:p>
            <a:pPr algn="just"/>
            <a:endParaRPr lang="zh-CN" altLang="en-US" dirty="0"/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 txBox="1"/>
          <p:nvPr/>
        </p:nvSpPr>
        <p:spPr>
          <a:xfrm>
            <a:off x="428596" y="500042"/>
            <a:ext cx="8229600" cy="857255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00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今天的计算机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掌上电脑.t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9552" y="2204864"/>
            <a:ext cx="2913466" cy="3819530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图片 6" descr="超极本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139952" y="2492896"/>
            <a:ext cx="4433892" cy="33644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285720" y="1214422"/>
            <a:ext cx="32861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主要用于游戏和上网的平板电脑或掌上型电脑</a:t>
            </a:r>
            <a:r>
              <a:rPr lang="en-US" altLang="zh-CN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(Pad)</a:t>
            </a:r>
            <a:endParaRPr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071934" y="1214422"/>
            <a:ext cx="43577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超薄超轻的超级本电脑</a:t>
            </a:r>
            <a:r>
              <a:rPr lang="en-US" altLang="zh-CN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(Ultra book)</a:t>
            </a:r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13mm</a:t>
            </a:r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厚，采用</a:t>
            </a:r>
            <a:r>
              <a:rPr 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22nm</a:t>
            </a:r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低功耗</a:t>
            </a:r>
            <a:r>
              <a:rPr 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CPU，</a:t>
            </a:r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电池续航</a:t>
            </a:r>
            <a:r>
              <a:rPr lang="en-US" altLang="zh-CN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22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小时。</a:t>
            </a:r>
            <a:endParaRPr lang="zh-CN" altLang="en-US" sz="22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571480"/>
            <a:ext cx="8229600" cy="857255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zh-CN" altLang="en-US" sz="3200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今天的计算机</a:t>
            </a:r>
            <a:endParaRPr lang="en-US" altLang="zh-CN" sz="3200" dirty="0" smtClean="0">
              <a:solidFill>
                <a:srgbClr val="00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572000" y="2996952"/>
            <a:ext cx="4143404" cy="3087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/>
            <a:lightRig rig="threePt" dir="t"/>
          </a:scene3d>
          <a:sp3d>
            <a:bevelT w="139700" prst="cross"/>
          </a:sp3d>
        </p:spPr>
      </p:pic>
      <p:sp>
        <p:nvSpPr>
          <p:cNvPr id="7" name="TextBox 6"/>
          <p:cNvSpPr txBox="1"/>
          <p:nvPr/>
        </p:nvSpPr>
        <p:spPr>
          <a:xfrm>
            <a:off x="611560" y="1556792"/>
            <a:ext cx="33575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采用触摸屏的一体机</a:t>
            </a:r>
            <a:endParaRPr lang="en-US" altLang="zh-CN" sz="2400" b="1" dirty="0" smtClean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	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88024" y="1916832"/>
            <a:ext cx="37862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采用主频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3.4GHz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双核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线程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CPU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设计的台式计算机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联想C340一体机(i3 3240T)_(Lenovo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2132856"/>
            <a:ext cx="3995936" cy="299695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天河1号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285852" y="1357298"/>
            <a:ext cx="6500858" cy="4337844"/>
          </a:xfrm>
          <a:scene3d>
            <a:camera prst="orthographicFront"/>
            <a:lightRig rig="threePt" dir="t"/>
          </a:scene3d>
          <a:sp3d>
            <a:bevelT w="114300" prst="artDeco"/>
          </a:sp3d>
        </p:spPr>
      </p:pic>
      <p:sp>
        <p:nvSpPr>
          <p:cNvPr id="6" name="内容占位符 2"/>
          <p:cNvSpPr txBox="1"/>
          <p:nvPr/>
        </p:nvSpPr>
        <p:spPr>
          <a:xfrm>
            <a:off x="500034" y="500042"/>
            <a:ext cx="8229600" cy="857255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00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今天的计算机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5852" y="5857892"/>
            <a:ext cx="6522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运算速度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1206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万亿次的国产天河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号超级计算机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 txBox="1"/>
          <p:nvPr/>
        </p:nvSpPr>
        <p:spPr>
          <a:xfrm>
            <a:off x="500034" y="500042"/>
            <a:ext cx="8229600" cy="857255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00"/>
              </a:buClr>
              <a:buSzPct val="85000"/>
              <a:buFont typeface="Wingdings" panose="05000000000000000000" pitchFamily="2" charset="2"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cs typeface="Times New Roman" panose="02020603050405020304" pitchFamily="18" charset="0"/>
              </a:rPr>
              <a:t>今天的计算机</a:t>
            </a:r>
            <a:endParaRPr kumimoji="0" lang="en-US" altLang="zh-CN" sz="3200" b="1" i="0" u="none" strike="noStrike" kern="1200" cap="none" spc="0" normalizeH="0" baseline="0" noProof="0" dirty="0" smtClean="0">
              <a:ln>
                <a:noFill/>
              </a:ln>
              <a:solidFill>
                <a:srgbClr val="00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67744" y="5517232"/>
            <a:ext cx="4515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国产神威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﹒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太湖之光超级计算机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内容占位符 7" descr="神威太湖之光超级计算机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547664" y="1340768"/>
            <a:ext cx="6120680" cy="4046897"/>
          </a:xfrm>
        </p:spPr>
      </p:pic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143536"/>
          </a:xfrm>
        </p:spPr>
        <p:txBody>
          <a:bodyPr>
            <a:normAutofit fontScale="92500" lnSpcReduction="10000"/>
          </a:bodyPr>
          <a:lstStyle/>
          <a:p>
            <a:pPr marL="0" indent="0" algn="just">
              <a:buClr>
                <a:srgbClr val="FFFF00"/>
              </a:buClr>
              <a:buSzPct val="90000"/>
              <a:buNone/>
            </a:pPr>
            <a:r>
              <a:rPr lang="zh-CN" altLang="zh-CN" sz="3100" dirty="0" smtClean="0"/>
              <a:t>当前，计算机的发展仍处在</a:t>
            </a:r>
            <a:r>
              <a:rPr lang="en-US" altLang="zh-CN" sz="3100" dirty="0" smtClean="0"/>
              <a:t>VLSI</a:t>
            </a:r>
            <a:r>
              <a:rPr lang="zh-CN" altLang="zh-CN" sz="3100" dirty="0" smtClean="0"/>
              <a:t>时代，</a:t>
            </a:r>
            <a:r>
              <a:rPr lang="zh-CN" altLang="en-US" sz="3100" dirty="0" smtClean="0"/>
              <a:t>计算机与相关技术的</a:t>
            </a:r>
            <a:r>
              <a:rPr lang="zh-CN" altLang="zh-CN" sz="3100" dirty="0" smtClean="0"/>
              <a:t>发展趋势</a:t>
            </a:r>
            <a:r>
              <a:rPr lang="zh-CN" altLang="en-US" sz="3100" dirty="0" smtClean="0"/>
              <a:t>可以</a:t>
            </a:r>
            <a:r>
              <a:rPr lang="zh-CN" altLang="zh-CN" sz="3100" dirty="0" smtClean="0"/>
              <a:t>概括</a:t>
            </a:r>
            <a:r>
              <a:rPr lang="zh-CN" altLang="en-US" sz="3100" dirty="0" smtClean="0"/>
              <a:t>为以下几个主要方向</a:t>
            </a:r>
            <a:r>
              <a:rPr lang="zh-CN" altLang="zh-CN" sz="3100" dirty="0" smtClean="0"/>
              <a:t>：</a:t>
            </a:r>
            <a:endParaRPr lang="zh-CN" altLang="zh-CN" sz="3100" dirty="0" smtClean="0"/>
          </a:p>
          <a:p>
            <a:pPr marL="262255" indent="-262255" algn="just">
              <a:lnSpc>
                <a:spcPct val="110000"/>
              </a:lnSpc>
              <a:buSzPct val="90000"/>
            </a:pPr>
            <a:r>
              <a:rPr lang="zh-CN" altLang="zh-CN" dirty="0" smtClean="0"/>
              <a:t>研制能实现高性能计算的超级计算机</a:t>
            </a:r>
            <a:r>
              <a:rPr lang="zh-CN" altLang="en-US" dirty="0" smtClean="0"/>
              <a:t>，</a:t>
            </a:r>
            <a:r>
              <a:rPr lang="zh-CN" altLang="zh-CN" dirty="0" smtClean="0"/>
              <a:t>用于天气预报、天文现象探索、地震机理研究、石油和地质勘探、卫星图像处理、</a:t>
            </a:r>
            <a:r>
              <a:rPr lang="en-US" altLang="zh-CN" dirty="0" smtClean="0"/>
              <a:t>IC</a:t>
            </a:r>
            <a:r>
              <a:rPr lang="zh-CN" altLang="zh-CN" dirty="0" smtClean="0"/>
              <a:t>设计、药物设计、脑功能研究和军事技术等需要大量科学计算的高科技领域。</a:t>
            </a:r>
            <a:endParaRPr lang="en-US" altLang="zh-CN" dirty="0" smtClean="0"/>
          </a:p>
          <a:p>
            <a:pPr marL="262255" indent="-262255" algn="just">
              <a:buSzPct val="90000"/>
              <a:buNone/>
            </a:pPr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 </a:t>
            </a:r>
            <a:r>
              <a:rPr lang="zh-CN" altLang="en-US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例如，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我国的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“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神威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太湖之光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”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超级计算机包含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40960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块处理器，每个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CPU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都含有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260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个核心和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32GB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板载内存，达到了每秒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9.3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亿亿次的持续计算能力，</a:t>
            </a:r>
            <a:r>
              <a:rPr lang="zh-CN" altLang="en-US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从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2013</a:t>
            </a:r>
            <a:r>
              <a:rPr lang="zh-CN" altLang="en-US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年到</a:t>
            </a:r>
            <a:r>
              <a:rPr lang="en-US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2017</a:t>
            </a:r>
            <a:r>
              <a:rPr lang="zh-CN" altLang="en-US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年，</a:t>
            </a:r>
            <a:r>
              <a:rPr lang="zh-CN" altLang="zh-CN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居世界前列。</a:t>
            </a:r>
            <a:endParaRPr lang="en-US" altLang="zh-CN" dirty="0" smtClean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262255" indent="-262255" algn="just">
              <a:buSzPct val="90000"/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这将是各发达国家继续着力竞争的一个高科技领域。</a:t>
            </a:r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642918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计算机的发展趋势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7571184" cy="4176464"/>
          </a:xfrm>
        </p:spPr>
        <p:txBody>
          <a:bodyPr>
            <a:normAutofit/>
          </a:bodyPr>
          <a:lstStyle/>
          <a:p>
            <a:pPr marL="262255" indent="-262255" algn="just">
              <a:buSzPct val="90000"/>
            </a:pPr>
            <a:r>
              <a:rPr lang="zh-CN" altLang="zh-CN" dirty="0" smtClean="0"/>
              <a:t>基于半导体材料、芯片设计技术和制造工艺等领域的不断创新，微电子技术发展迅速，采用</a:t>
            </a:r>
            <a:r>
              <a:rPr lang="en-US" altLang="zh-CN" dirty="0" smtClean="0"/>
              <a:t>10nm</a:t>
            </a:r>
            <a:r>
              <a:rPr lang="zh-CN" altLang="zh-CN" dirty="0" smtClean="0"/>
              <a:t>制程的芯片已经问世，</a:t>
            </a:r>
            <a:r>
              <a:rPr lang="zh-CN" altLang="en-US" dirty="0" smtClean="0"/>
              <a:t>芯片制造商正面临着新的挑战，</a:t>
            </a:r>
            <a:r>
              <a:rPr lang="en-US" altLang="zh-CN" dirty="0" smtClean="0"/>
              <a:t>10nm</a:t>
            </a:r>
            <a:r>
              <a:rPr lang="zh-CN" altLang="en-US" dirty="0" smtClean="0"/>
              <a:t>仅相当于</a:t>
            </a:r>
            <a:r>
              <a:rPr lang="en-US" altLang="zh-CN" dirty="0" smtClean="0"/>
              <a:t>20</a:t>
            </a:r>
            <a:r>
              <a:rPr lang="zh-CN" altLang="en-US" dirty="0" smtClean="0"/>
              <a:t>个原子的宽度，</a:t>
            </a:r>
            <a:r>
              <a:rPr lang="zh-CN" altLang="zh-CN" dirty="0" smtClean="0"/>
              <a:t>如何突破硅材料的物理特性限制，发展新的制程工艺，继续提高芯片的集成度，在不断提高性能的同时，显著减小电子产品的体积与功耗，依然是半导体技术领域的发展趋势。</a:t>
            </a:r>
            <a:endParaRPr lang="en-US" altLang="zh-CN" dirty="0" smtClean="0">
              <a:solidFill>
                <a:srgbClr val="00FF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42910" y="642918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计算机的发展趋势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143536"/>
          </a:xfrm>
        </p:spPr>
        <p:txBody>
          <a:bodyPr>
            <a:normAutofit fontScale="92500" lnSpcReduction="10000"/>
          </a:bodyPr>
          <a:lstStyle/>
          <a:p>
            <a:pPr marL="262255" indent="-262255" algn="just">
              <a:spcBef>
                <a:spcPts val="1200"/>
              </a:spcBef>
              <a:buSzPct val="90000"/>
            </a:pPr>
            <a:r>
              <a:rPr lang="zh-CN" altLang="zh-CN" dirty="0" smtClean="0"/>
              <a:t>计算机和网络技术的高速发展，诞生了</a:t>
            </a:r>
            <a:r>
              <a:rPr lang="zh-CN" altLang="en-US" dirty="0" smtClean="0"/>
              <a:t>若干</a:t>
            </a:r>
            <a:r>
              <a:rPr lang="zh-CN" altLang="zh-CN" dirty="0" smtClean="0"/>
              <a:t>新概念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marL="262255" indent="-262255" algn="just">
              <a:spcBef>
                <a:spcPts val="120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zh-CN" dirty="0" smtClean="0"/>
              <a:t>物联网（</a:t>
            </a:r>
            <a:r>
              <a:rPr lang="en-US" altLang="zh-CN" dirty="0" smtClean="0"/>
              <a:t>Internet of Things</a:t>
            </a:r>
            <a:r>
              <a:rPr lang="zh-CN" altLang="zh-CN" dirty="0" smtClean="0"/>
              <a:t>）</a:t>
            </a:r>
            <a:r>
              <a:rPr lang="zh-CN" altLang="en-US" dirty="0" smtClean="0"/>
              <a:t>它</a:t>
            </a:r>
            <a:r>
              <a:rPr lang="zh-CN" altLang="zh-CN" dirty="0" smtClean="0"/>
              <a:t>实现物物相连，涉及到网络和多项信息技术的发展。</a:t>
            </a:r>
            <a:endParaRPr lang="en-US" altLang="zh-CN" dirty="0" smtClean="0"/>
          </a:p>
          <a:p>
            <a:pPr marL="262255" indent="-262255" algn="just">
              <a:spcBef>
                <a:spcPts val="120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zh-CN" dirty="0" smtClean="0"/>
              <a:t>云计算（</a:t>
            </a:r>
            <a:r>
              <a:rPr lang="en-US" altLang="zh-CN" dirty="0" smtClean="0"/>
              <a:t>Cloud Computing</a:t>
            </a:r>
            <a:r>
              <a:rPr lang="zh-CN" altLang="zh-CN" dirty="0" smtClean="0"/>
              <a:t>）通过互联网将原本要由巨型计算机承担的计算任务分到大量的</a:t>
            </a:r>
            <a:r>
              <a:rPr lang="en-US" altLang="zh-CN" dirty="0" err="1" smtClean="0"/>
              <a:t>分布式计</a:t>
            </a:r>
            <a:r>
              <a:rPr lang="zh-CN" altLang="en-US" dirty="0" smtClean="0"/>
              <a:t>算</a:t>
            </a:r>
            <a:r>
              <a:rPr lang="zh-CN" altLang="zh-CN" dirty="0" smtClean="0"/>
              <a:t>机上，它是多项传统计算机和网络技术发展融合的产物。</a:t>
            </a:r>
            <a:endParaRPr lang="en-US" altLang="zh-CN" dirty="0" smtClean="0"/>
          </a:p>
          <a:p>
            <a:pPr marL="262255" indent="-262255" algn="just">
              <a:spcBef>
                <a:spcPts val="1200"/>
              </a:spcBef>
              <a:buSzPct val="90000"/>
              <a:buFont typeface="Wingdings" panose="05000000000000000000" pitchFamily="2" charset="2"/>
              <a:buChar char="l"/>
            </a:pPr>
            <a:r>
              <a:rPr lang="zh-CN" altLang="zh-CN" dirty="0" smtClean="0"/>
              <a:t>互联网</a:t>
            </a:r>
            <a:r>
              <a:rPr lang="en-US" altLang="zh-CN" dirty="0" smtClean="0"/>
              <a:t>+</a:t>
            </a:r>
            <a:r>
              <a:rPr lang="zh-CN" altLang="zh-CN" dirty="0" smtClean="0"/>
              <a:t>（</a:t>
            </a:r>
            <a:r>
              <a:rPr lang="en-US" altLang="zh-CN" dirty="0" smtClean="0"/>
              <a:t>Internet Plus</a:t>
            </a:r>
            <a:r>
              <a:rPr lang="zh-CN" altLang="zh-CN" dirty="0" smtClean="0"/>
              <a:t>）把互联网金融、工业互联网与电子商务等整合为一体，正在形成对传统产业的颠覆。</a:t>
            </a:r>
            <a:endParaRPr lang="en-US" altLang="zh-CN" dirty="0" smtClean="0"/>
          </a:p>
          <a:p>
            <a:pPr marL="262255" indent="-262255" algn="just">
              <a:spcBef>
                <a:spcPts val="1200"/>
              </a:spcBef>
              <a:buSzPct val="90000"/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这也促使传统</a:t>
            </a:r>
            <a:r>
              <a:rPr lang="en-US" altLang="zh-CN" dirty="0" smtClean="0"/>
              <a:t>CPU</a:t>
            </a:r>
            <a:r>
              <a:rPr lang="zh-CN" altLang="zh-CN" dirty="0" smtClean="0"/>
              <a:t>与</a:t>
            </a:r>
            <a:r>
              <a:rPr lang="en-US" altLang="zh-CN" dirty="0" smtClean="0"/>
              <a:t>GPU</a:t>
            </a:r>
            <a:r>
              <a:rPr lang="zh-CN" altLang="zh-CN" dirty="0" smtClean="0"/>
              <a:t>、</a:t>
            </a:r>
            <a:r>
              <a:rPr lang="en-US" altLang="zh-CN" dirty="0" smtClean="0"/>
              <a:t>DSP</a:t>
            </a:r>
            <a:r>
              <a:rPr lang="zh-CN" altLang="zh-CN" dirty="0" smtClean="0"/>
              <a:t>、</a:t>
            </a:r>
            <a:r>
              <a:rPr lang="en-US" altLang="zh-CN" dirty="0" smtClean="0"/>
              <a:t>FPGA</a:t>
            </a:r>
            <a:r>
              <a:rPr lang="zh-CN" altLang="zh-CN" dirty="0" smtClean="0"/>
              <a:t>等处理器深度融合，形成异构多核心处理器，微处理器的发展将跨入</a:t>
            </a:r>
            <a:r>
              <a:rPr lang="en-US" altLang="zh-CN" dirty="0" smtClean="0"/>
              <a:t>CPU+</a:t>
            </a:r>
            <a:r>
              <a:rPr lang="zh-CN" altLang="zh-CN" dirty="0" smtClean="0"/>
              <a:t>的时代。</a:t>
            </a:r>
            <a:endParaRPr lang="zh-CN" altLang="zh-CN" b="1" dirty="0" smtClean="0">
              <a:ea typeface="华文楷体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642918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计算机的发展趋势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772816"/>
            <a:ext cx="7128792" cy="3960440"/>
          </a:xfrm>
        </p:spPr>
        <p:txBody>
          <a:bodyPr>
            <a:normAutofit lnSpcReduction="10000"/>
          </a:bodyPr>
          <a:lstStyle/>
          <a:p>
            <a:pPr algn="just"/>
            <a:r>
              <a:rPr lang="zh-CN" altLang="zh-CN" dirty="0" smtClean="0"/>
              <a:t>当前，我们正在经受人工智能（</a:t>
            </a:r>
            <a:r>
              <a:rPr lang="en-US" altLang="zh-CN" dirty="0" smtClean="0"/>
              <a:t>Artificial Intelligence</a:t>
            </a:r>
            <a:r>
              <a:rPr lang="zh-CN" altLang="zh-CN" dirty="0" smtClean="0"/>
              <a:t>，</a:t>
            </a:r>
            <a:r>
              <a:rPr lang="en-US" altLang="zh-CN" dirty="0" smtClean="0"/>
              <a:t>AI</a:t>
            </a:r>
            <a:r>
              <a:rPr lang="zh-CN" altLang="zh-CN" dirty="0" smtClean="0"/>
              <a:t>）浪潮的冲击，主要得益于计算机技术的高速发展，并受到大数据、机器学习、高速网络、资本市场等多重因素的共同推动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只有</a:t>
            </a:r>
            <a:r>
              <a:rPr lang="en-US" altLang="zh-CN" dirty="0" smtClean="0"/>
              <a:t>AI</a:t>
            </a:r>
            <a:r>
              <a:rPr lang="zh-CN" altLang="zh-CN" dirty="0" smtClean="0"/>
              <a:t>才能为“万物互联”之后的应用问题提供最完美的解决方案，也只有借助于</a:t>
            </a:r>
            <a:r>
              <a:rPr lang="en-US" altLang="zh-CN" dirty="0" smtClean="0"/>
              <a:t>AI</a:t>
            </a:r>
            <a:r>
              <a:rPr lang="zh-CN" altLang="zh-CN" dirty="0" smtClean="0"/>
              <a:t>，计算机系统才能履行原本只有依靠人类智慧才能完成的复杂任务。</a:t>
            </a:r>
            <a:endParaRPr lang="zh-CN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42910" y="642918"/>
            <a:ext cx="5357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计算机的发展趋势</a:t>
            </a:r>
            <a:endParaRPr lang="zh-CN" altLang="en-US" sz="36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2910" y="1071546"/>
            <a:ext cx="8229600" cy="4714908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1200"/>
              </a:spcBef>
            </a:pPr>
            <a:r>
              <a:rPr lang="zh-CN" altLang="en-US" sz="4900" b="1" dirty="0" smtClean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本章主要内容</a:t>
            </a:r>
            <a:r>
              <a:rPr lang="en-US" altLang="zh-CN" sz="4900" b="1" dirty="0" smtClean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br>
              <a:rPr lang="en-US" altLang="zh-CN" sz="4800" b="1" dirty="0" smtClean="0">
                <a:solidFill>
                  <a:srgbClr val="FFFF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</a:br>
            <a: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§1.1  </a:t>
            </a:r>
            <a:r>
              <a:rPr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计算机中数的表示方法</a:t>
            </a:r>
            <a:br>
              <a:rPr lang="en-US" altLang="zh-CN" sz="4000" dirty="0" smtClean="0">
                <a:solidFill>
                  <a:srgbClr val="00B0F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</a:br>
            <a:r>
              <a:rPr lang="en-US" altLang="zh-CN" sz="4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§1.2  </a:t>
            </a:r>
            <a:r>
              <a:rPr altLang="zh-CN" sz="4000" dirty="0" err="1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计算机的基本结构</a:t>
            </a:r>
            <a:r>
              <a:rPr lang="zh-CN" altLang="en-US" sz="400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和软件</a:t>
            </a:r>
            <a:br>
              <a:rPr lang="en-US" altLang="zh-CN" sz="4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</a:br>
            <a:r>
              <a:rPr lang="en-US" altLang="zh-CN" sz="4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§1.3  </a:t>
            </a:r>
            <a:r>
              <a:rPr altLang="zh-CN" sz="4000" dirty="0" smtClean="0"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微型计算机结构和系统</a:t>
            </a:r>
            <a:br>
              <a:rPr lang="en-US" altLang="zh-CN" sz="4000" dirty="0" smtClean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</a:br>
            <a:r>
              <a:rPr lang="en-US"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§1.4  </a:t>
            </a:r>
            <a:r>
              <a:rPr altLang="zh-CN" sz="4000" dirty="0" smtClean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微型计算机的发展概况</a:t>
            </a:r>
            <a:endParaRPr lang="zh-CN" altLang="en-US" sz="40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ransition spd="slow">
    <p:cover dir="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2"/>
          <p:cNvSpPr txBox="1"/>
          <p:nvPr/>
        </p:nvSpPr>
        <p:spPr>
          <a:xfrm>
            <a:off x="571472" y="1142984"/>
            <a:ext cx="7772400" cy="1143008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FF00"/>
              </a:buClr>
              <a:buSzPct val="85000"/>
              <a:defRPr/>
            </a:pPr>
            <a:r>
              <a:rPr kumimoji="0" lang="en-US" altLang="zh-CN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§1.4  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微型计</a:t>
            </a:r>
            <a:r>
              <a:rPr kumimoji="0" lang="zh-CN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算机的发展概况</a:t>
            </a:r>
            <a:endParaRPr kumimoji="0" lang="zh-CN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428728" y="3071810"/>
            <a:ext cx="6429420" cy="2214578"/>
          </a:xfrm>
        </p:spPr>
        <p:txBody>
          <a:bodyPr>
            <a:noAutofit/>
          </a:bodyPr>
          <a:lstStyle/>
          <a:p>
            <a:pPr>
              <a:lnSpc>
                <a:spcPts val="6000"/>
              </a:lnSpc>
              <a:spcBef>
                <a:spcPts val="2400"/>
              </a:spcBef>
            </a:pPr>
            <a:r>
              <a:rPr lang="en-US" altLang="zh-CN" sz="4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1.4.1  </a:t>
            </a:r>
            <a:r>
              <a:rPr altLang="zh-CN" sz="4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计算机的发展</a:t>
            </a:r>
            <a:br>
              <a:rPr lang="en-US" altLang="zh-CN" sz="40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en-US"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1.4.2  </a:t>
            </a:r>
            <a:r>
              <a:rPr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微型计算机的发展</a:t>
            </a:r>
            <a:br>
              <a:rPr lang="en-US" altLang="zh-CN" sz="4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00034" y="500042"/>
            <a:ext cx="7776000" cy="928694"/>
          </a:xfrm>
        </p:spPr>
        <p:txBody>
          <a:bodyPr>
            <a:normAutofit/>
          </a:bodyPr>
          <a:lstStyle/>
          <a:p>
            <a:pPr algn="ctr">
              <a:spcBef>
                <a:spcPts val="0"/>
              </a:spcBef>
            </a:pPr>
            <a:r>
              <a:rPr lang="en-US"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1.4.2  </a:t>
            </a:r>
            <a:r>
              <a:rPr lang="zh-CN"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微型计算机的发展</a:t>
            </a:r>
            <a:endParaRPr lang="zh-CN" altLang="en-US" sz="4000" dirty="0">
              <a:solidFill>
                <a:srgbClr val="00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28737"/>
            <a:ext cx="8229600" cy="492922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sz="3900" dirty="0" smtClean="0">
                <a:solidFill>
                  <a:srgbClr val="00B0F0"/>
                </a:solidFill>
              </a:rPr>
              <a:t>1. </a:t>
            </a:r>
            <a:r>
              <a:rPr lang="zh-CN" altLang="zh-CN" sz="3900" dirty="0" smtClean="0">
                <a:solidFill>
                  <a:srgbClr val="00B0F0"/>
                </a:solidFill>
              </a:rPr>
              <a:t>微型计算机的诞生</a:t>
            </a:r>
            <a:endParaRPr lang="en-US" altLang="zh-CN" sz="3900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1971</a:t>
            </a:r>
            <a:r>
              <a:rPr lang="zh-CN" altLang="zh-CN" dirty="0" smtClean="0"/>
              <a:t>年</a:t>
            </a:r>
            <a:r>
              <a:rPr lang="en-US" altLang="zh-CN" dirty="0" smtClean="0"/>
              <a:t>11</a:t>
            </a:r>
            <a:r>
              <a:rPr lang="zh-CN" altLang="zh-CN" dirty="0" smtClean="0"/>
              <a:t>月</a:t>
            </a:r>
            <a:r>
              <a:rPr lang="en-US" altLang="zh-CN" dirty="0" smtClean="0"/>
              <a:t>15</a:t>
            </a:r>
            <a:r>
              <a:rPr lang="zh-CN" altLang="zh-CN" dirty="0" smtClean="0"/>
              <a:t>日，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公司开发</a:t>
            </a:r>
            <a:r>
              <a:rPr lang="zh-CN" altLang="en-US" dirty="0" smtClean="0"/>
              <a:t>成</a:t>
            </a:r>
            <a:r>
              <a:rPr lang="zh-CN" altLang="zh-CN" dirty="0" smtClean="0"/>
              <a:t>第一个</a:t>
            </a:r>
            <a:r>
              <a:rPr lang="zh-CN" altLang="zh-CN" dirty="0" smtClean="0">
                <a:solidFill>
                  <a:srgbClr val="00B0F0"/>
                </a:solidFill>
              </a:rPr>
              <a:t>微处理器</a:t>
            </a:r>
            <a:r>
              <a:rPr lang="en-US" altLang="zh-CN" dirty="0" smtClean="0"/>
              <a:t>4004</a:t>
            </a:r>
            <a:r>
              <a:rPr lang="zh-CN" altLang="zh-CN" dirty="0" smtClean="0"/>
              <a:t>，集成</a:t>
            </a:r>
            <a:r>
              <a:rPr lang="en-US" altLang="zh-CN" dirty="0" smtClean="0"/>
              <a:t>2300</a:t>
            </a:r>
            <a:r>
              <a:rPr lang="zh-CN" altLang="zh-CN" dirty="0" smtClean="0"/>
              <a:t>晶体管，字长</a:t>
            </a:r>
            <a:r>
              <a:rPr lang="en-US" altLang="zh-CN" dirty="0" smtClean="0"/>
              <a:t>4</a:t>
            </a:r>
            <a:r>
              <a:rPr lang="zh-CN" altLang="zh-CN" dirty="0" smtClean="0"/>
              <a:t>位，含</a:t>
            </a:r>
            <a:r>
              <a:rPr lang="en-US" altLang="zh-CN" dirty="0" smtClean="0"/>
              <a:t>45</a:t>
            </a:r>
            <a:r>
              <a:rPr lang="zh-CN" altLang="zh-CN" dirty="0" smtClean="0"/>
              <a:t>条指令，每秒执行</a:t>
            </a:r>
            <a:r>
              <a:rPr lang="en-US" altLang="zh-CN" dirty="0" smtClean="0"/>
              <a:t>5</a:t>
            </a:r>
            <a:r>
              <a:rPr lang="zh-CN" altLang="zh-CN" dirty="0" smtClean="0"/>
              <a:t>万条指令</a:t>
            </a:r>
            <a:r>
              <a:rPr lang="zh-CN" altLang="en-US" dirty="0" smtClean="0"/>
              <a:t>。</a:t>
            </a:r>
            <a:r>
              <a:rPr lang="zh-CN" altLang="zh-CN" dirty="0" smtClean="0"/>
              <a:t>被用于</a:t>
            </a:r>
            <a:r>
              <a:rPr lang="en-US" altLang="zh-CN" dirty="0" err="1" smtClean="0"/>
              <a:t>Busicom</a:t>
            </a:r>
            <a:r>
              <a:rPr lang="zh-CN" altLang="zh-CN" dirty="0" smtClean="0"/>
              <a:t>计算器设计。</a:t>
            </a:r>
            <a:endParaRPr lang="zh-CN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在</a:t>
            </a:r>
            <a:r>
              <a:rPr lang="en-US" altLang="zh-CN" dirty="0" smtClean="0"/>
              <a:t>1972</a:t>
            </a:r>
            <a:r>
              <a:rPr lang="zh-CN" altLang="zh-CN" dirty="0" smtClean="0"/>
              <a:t>、</a:t>
            </a:r>
            <a:r>
              <a:rPr lang="en-US" altLang="zh-CN" dirty="0" smtClean="0"/>
              <a:t>74</a:t>
            </a:r>
            <a:r>
              <a:rPr lang="zh-CN" altLang="en-US" dirty="0" smtClean="0"/>
              <a:t>、</a:t>
            </a:r>
            <a:r>
              <a:rPr lang="en-US" altLang="zh-CN" dirty="0" smtClean="0"/>
              <a:t>76</a:t>
            </a:r>
            <a:r>
              <a:rPr lang="zh-CN" altLang="zh-CN" dirty="0" smtClean="0"/>
              <a:t>年，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又推出了</a:t>
            </a:r>
            <a:r>
              <a:rPr lang="en-US" altLang="zh-CN" dirty="0" smtClean="0">
                <a:solidFill>
                  <a:srgbClr val="00B0F0"/>
                </a:solidFill>
              </a:rPr>
              <a:t>8</a:t>
            </a:r>
            <a:r>
              <a:rPr lang="zh-CN" altLang="zh-CN" dirty="0" smtClean="0">
                <a:solidFill>
                  <a:srgbClr val="00B0F0"/>
                </a:solidFill>
              </a:rPr>
              <a:t>位微处理器</a:t>
            </a:r>
            <a:r>
              <a:rPr lang="en-US" altLang="zh-CN" dirty="0" smtClean="0"/>
              <a:t>8008</a:t>
            </a:r>
            <a:r>
              <a:rPr lang="zh-CN" altLang="zh-CN" dirty="0" smtClean="0"/>
              <a:t>、</a:t>
            </a:r>
            <a:r>
              <a:rPr lang="en-US" altLang="zh-CN" dirty="0" smtClean="0"/>
              <a:t>8080</a:t>
            </a:r>
            <a:r>
              <a:rPr lang="zh-CN" altLang="zh-CN" dirty="0" smtClean="0"/>
              <a:t>和</a:t>
            </a:r>
            <a:r>
              <a:rPr lang="en-US" altLang="zh-CN" dirty="0" smtClean="0"/>
              <a:t>8085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其它产品有</a:t>
            </a:r>
            <a:r>
              <a:rPr lang="en-US" altLang="zh-CN" dirty="0" smtClean="0"/>
              <a:t>Z80(Zilog)</a:t>
            </a:r>
            <a:r>
              <a:rPr lang="zh-CN" altLang="zh-CN" dirty="0" smtClean="0"/>
              <a:t>、</a:t>
            </a:r>
            <a:r>
              <a:rPr lang="en-US" altLang="zh-CN" dirty="0" smtClean="0"/>
              <a:t>MC6800 (Motorola)</a:t>
            </a:r>
            <a:r>
              <a:rPr lang="zh-CN" altLang="zh-CN" dirty="0" smtClean="0"/>
              <a:t>、</a:t>
            </a:r>
            <a:r>
              <a:rPr lang="en-US" altLang="zh-CN" dirty="0" smtClean="0"/>
              <a:t>MOS 6502(MOS</a:t>
            </a:r>
            <a:r>
              <a:rPr lang="zh-CN" altLang="zh-CN" dirty="0" smtClean="0"/>
              <a:t>科技</a:t>
            </a:r>
            <a:r>
              <a:rPr lang="en-US" altLang="zh-CN" dirty="0" smtClean="0"/>
              <a:t>)</a:t>
            </a:r>
            <a:r>
              <a:rPr lang="zh-CN" altLang="zh-CN" dirty="0" smtClean="0"/>
              <a:t>、</a:t>
            </a:r>
            <a:r>
              <a:rPr lang="en-US" altLang="zh-CN" dirty="0" smtClean="0"/>
              <a:t>CDP 1802(RCA)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8080</a:t>
            </a:r>
            <a:r>
              <a:rPr lang="zh-CN" altLang="en-US" dirty="0" smtClean="0"/>
              <a:t>是</a:t>
            </a:r>
            <a:r>
              <a:rPr lang="en-US" altLang="zh-CN" dirty="0" smtClean="0"/>
              <a:t>40</a:t>
            </a:r>
            <a:r>
              <a:rPr lang="zh-CN" altLang="zh-CN" dirty="0" smtClean="0"/>
              <a:t>脚</a:t>
            </a:r>
            <a:r>
              <a:rPr lang="zh-CN" altLang="en-US" dirty="0" smtClean="0"/>
              <a:t>芯片</a:t>
            </a:r>
            <a:r>
              <a:rPr lang="zh-CN" altLang="zh-CN" dirty="0" smtClean="0"/>
              <a:t>，含</a:t>
            </a:r>
            <a:r>
              <a:rPr lang="en-US" altLang="zh-CN" dirty="0" smtClean="0"/>
              <a:t>6000</a:t>
            </a:r>
            <a:r>
              <a:rPr lang="zh-CN" altLang="zh-CN" dirty="0" smtClean="0"/>
              <a:t>晶体管，</a:t>
            </a:r>
            <a:r>
              <a:rPr lang="en-US" altLang="zh-CN" dirty="0" smtClean="0"/>
              <a:t>16</a:t>
            </a:r>
            <a:r>
              <a:rPr lang="zh-CN" altLang="zh-CN" dirty="0" smtClean="0"/>
              <a:t>根地址线</a:t>
            </a:r>
            <a:r>
              <a:rPr lang="zh-CN" altLang="en-US" dirty="0" smtClean="0"/>
              <a:t>，</a:t>
            </a:r>
            <a:r>
              <a:rPr lang="en-US" altLang="zh-CN" dirty="0" smtClean="0"/>
              <a:t>8</a:t>
            </a:r>
            <a:r>
              <a:rPr lang="zh-CN" altLang="zh-CN" dirty="0" smtClean="0"/>
              <a:t>根数据线，</a:t>
            </a:r>
            <a:r>
              <a:rPr lang="en-US" altLang="zh-CN" dirty="0" smtClean="0"/>
              <a:t>2MHz</a:t>
            </a:r>
            <a:r>
              <a:rPr lang="zh-CN" altLang="zh-CN" dirty="0" smtClean="0"/>
              <a:t>频率，每秒执行</a:t>
            </a:r>
            <a:r>
              <a:rPr lang="en-US" altLang="zh-CN" dirty="0" smtClean="0"/>
              <a:t>29</a:t>
            </a:r>
            <a:r>
              <a:rPr lang="zh-CN" altLang="zh-CN" dirty="0" smtClean="0"/>
              <a:t>万条指令。</a:t>
            </a:r>
            <a:endParaRPr lang="zh-CN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1974</a:t>
            </a:r>
            <a:r>
              <a:rPr lang="zh-CN" altLang="zh-CN" dirty="0" smtClean="0"/>
              <a:t>年，</a:t>
            </a:r>
            <a:r>
              <a:rPr lang="zh-CN" altLang="en-US" dirty="0" smtClean="0"/>
              <a:t>用</a:t>
            </a:r>
            <a:r>
              <a:rPr lang="en-US" altLang="zh-CN" dirty="0" smtClean="0"/>
              <a:t>8080</a:t>
            </a:r>
            <a:r>
              <a:rPr lang="zh-CN" altLang="zh-CN" dirty="0" smtClean="0"/>
              <a:t>设计的计算机</a:t>
            </a:r>
            <a:r>
              <a:rPr lang="en-US" altLang="zh-CN" dirty="0" smtClean="0"/>
              <a:t>Altair 8800</a:t>
            </a:r>
            <a:r>
              <a:rPr lang="zh-CN" altLang="en-US" dirty="0" smtClean="0"/>
              <a:t>问世</a:t>
            </a:r>
            <a:r>
              <a:rPr lang="zh-CN" altLang="zh-CN" dirty="0" smtClean="0"/>
              <a:t>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776000" cy="796908"/>
          </a:xfrm>
        </p:spPr>
        <p:txBody>
          <a:bodyPr>
            <a:normAutofit/>
          </a:bodyPr>
          <a:lstStyle/>
          <a:p>
            <a:pPr algn="ctr"/>
            <a:r>
              <a:rPr altLang="en-US" sz="3200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早期的微处理器</a:t>
            </a:r>
            <a:endParaRPr lang="zh-CN" altLang="en-US" sz="3200" b="1" dirty="0">
              <a:solidFill>
                <a:srgbClr val="00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5" name="图片 4" descr="8008 CPU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071802" y="1428736"/>
            <a:ext cx="2500331" cy="205682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图片 7" descr="4004-2 CPU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96" y="1428736"/>
            <a:ext cx="2357454" cy="202577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0" name="图片 9" descr="8080A CPU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884" y="1071546"/>
            <a:ext cx="3057969" cy="105251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2" name="图片 11" descr="8085 CPU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857884" y="2500306"/>
            <a:ext cx="3071802" cy="16430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图片 6" descr="Z80 芯片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57884" y="4500570"/>
            <a:ext cx="3019329" cy="164307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9" name="图片 8" descr="6502 CP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8596" y="4071942"/>
            <a:ext cx="2357454" cy="144804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图片 10" descr="MC6800芯片.TIF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071802" y="4071942"/>
            <a:ext cx="2514719" cy="142904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3" name="TextBox 12"/>
          <p:cNvSpPr txBox="1"/>
          <p:nvPr/>
        </p:nvSpPr>
        <p:spPr>
          <a:xfrm>
            <a:off x="714348" y="350043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4004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14678" y="350043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8008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2910" y="5643578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MOS 6502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214678" y="5643578"/>
            <a:ext cx="2065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Motorola MC 6800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00760" y="2071678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8080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00760" y="4071942"/>
            <a:ext cx="1165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8085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00760" y="6143644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Zilog Z80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2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4348" y="500042"/>
            <a:ext cx="7776000" cy="1143000"/>
          </a:xfrm>
        </p:spPr>
        <p:txBody>
          <a:bodyPr>
            <a:normAutofit/>
          </a:bodyPr>
          <a:lstStyle/>
          <a:p>
            <a:r>
              <a:rPr lang="en-US"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1977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年，</a:t>
            </a:r>
            <a:r>
              <a:rPr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</a:t>
            </a:r>
            <a:r>
              <a:rPr lang="en-US"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6502</a:t>
            </a:r>
            <a:r>
              <a:rPr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第一台个人机</a:t>
            </a:r>
            <a:r>
              <a:rPr lang="en-US"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AppleⅡ</a:t>
            </a:r>
            <a:r>
              <a:rPr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问世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，由苹果（</a:t>
            </a:r>
            <a:r>
              <a:rPr lang="en-US"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Apple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）公司形成</a:t>
            </a:r>
            <a:r>
              <a:rPr lang="en-US"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altLang="zh-CN" sz="27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位微型机产品。</a:t>
            </a:r>
            <a:endParaRPr lang="zh-CN" altLang="en-US" b="1" dirty="0"/>
          </a:p>
        </p:txBody>
      </p:sp>
      <p:pic>
        <p:nvPicPr>
          <p:cNvPr id="4" name="图片 3" descr="第一台苹果机原型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214942" y="2571744"/>
            <a:ext cx="3333750" cy="27813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5" name="图片 4" descr="Appll 2整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1857364"/>
            <a:ext cx="4106579" cy="4065513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6" name="TextBox 5"/>
          <p:cNvSpPr txBox="1"/>
          <p:nvPr/>
        </p:nvSpPr>
        <p:spPr>
          <a:xfrm>
            <a:off x="1285852" y="6000768"/>
            <a:ext cx="26432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苹果机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(Apple II)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00694" y="5500702"/>
            <a:ext cx="29289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安装 在 手工制作的木头机箱里的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Apple II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原型机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</a:t>
            </a:r>
            <a:r>
              <a:rPr lang="zh-CN" altLang="zh-CN" b="1" dirty="0" smtClean="0">
                <a:solidFill>
                  <a:srgbClr val="00B0F0"/>
                </a:solidFill>
              </a:rPr>
              <a:t>视窗操作系统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5286412"/>
          </a:xfrm>
        </p:spPr>
        <p:txBody>
          <a:bodyPr>
            <a:normAutofit fontScale="85000" lnSpcReduction="10000"/>
          </a:bodyPr>
          <a:lstStyle/>
          <a:p>
            <a:pPr algn="just">
              <a:spcBef>
                <a:spcPts val="1200"/>
              </a:spcBef>
            </a:pPr>
            <a:r>
              <a:rPr lang="zh-CN" altLang="zh-CN" dirty="0" smtClean="0"/>
              <a:t>早期</a:t>
            </a:r>
            <a:r>
              <a:rPr lang="en-US" altLang="zh-CN" dirty="0" smtClean="0"/>
              <a:t>8</a:t>
            </a:r>
            <a:r>
              <a:rPr lang="zh-CN" altLang="zh-CN" dirty="0" smtClean="0"/>
              <a:t>位机配的</a:t>
            </a:r>
            <a:r>
              <a:rPr lang="en-US" altLang="zh-CN" dirty="0" smtClean="0">
                <a:solidFill>
                  <a:srgbClr val="00B0F0"/>
                </a:solidFill>
              </a:rPr>
              <a:t>CP/M</a:t>
            </a:r>
            <a:r>
              <a:rPr lang="zh-CN" altLang="zh-CN" dirty="0" smtClean="0">
                <a:solidFill>
                  <a:srgbClr val="00B0F0"/>
                </a:solidFill>
              </a:rPr>
              <a:t>操作系统</a:t>
            </a:r>
            <a:r>
              <a:rPr lang="zh-CN" altLang="zh-CN" dirty="0" smtClean="0"/>
              <a:t>，</a:t>
            </a:r>
            <a:r>
              <a:rPr lang="en-US" altLang="zh-CN" dirty="0" smtClean="0"/>
              <a:t>16</a:t>
            </a:r>
            <a:r>
              <a:rPr lang="zh-CN" altLang="zh-CN" dirty="0" smtClean="0"/>
              <a:t>位</a:t>
            </a:r>
            <a:r>
              <a:rPr lang="en-US" altLang="zh-CN" dirty="0" smtClean="0"/>
              <a:t>PC</a:t>
            </a:r>
            <a:r>
              <a:rPr lang="zh-CN" altLang="zh-CN" dirty="0" smtClean="0"/>
              <a:t>机</a:t>
            </a:r>
            <a:r>
              <a:rPr lang="zh-CN" altLang="en-US" dirty="0" smtClean="0"/>
              <a:t>用</a:t>
            </a:r>
            <a:r>
              <a:rPr lang="en-US" altLang="zh-CN" dirty="0" smtClean="0">
                <a:solidFill>
                  <a:srgbClr val="00B0F0"/>
                </a:solidFill>
              </a:rPr>
              <a:t>MS-DOS</a:t>
            </a:r>
            <a:r>
              <a:rPr lang="zh-CN" altLang="zh-CN" dirty="0" smtClean="0"/>
              <a:t>或</a:t>
            </a:r>
            <a:r>
              <a:rPr lang="en-US" altLang="zh-CN" dirty="0" smtClean="0">
                <a:solidFill>
                  <a:srgbClr val="00B0F0"/>
                </a:solidFill>
              </a:rPr>
              <a:t>PC-DOS</a:t>
            </a:r>
            <a:r>
              <a:rPr lang="zh-CN" altLang="zh-CN" dirty="0" smtClean="0"/>
              <a:t>操作系统。</a:t>
            </a:r>
            <a:endParaRPr lang="en-US" altLang="zh-CN" dirty="0" smtClean="0"/>
          </a:p>
          <a:p>
            <a:pPr algn="just">
              <a:spcBef>
                <a:spcPts val="1200"/>
              </a:spcBef>
            </a:pPr>
            <a:r>
              <a:rPr lang="en-US" altLang="zh-CN" dirty="0" smtClean="0"/>
              <a:t>Apple</a:t>
            </a:r>
            <a:r>
              <a:rPr lang="zh-CN" altLang="zh-CN" dirty="0" smtClean="0"/>
              <a:t>产品</a:t>
            </a:r>
            <a:r>
              <a:rPr lang="zh-CN" altLang="en-US" dirty="0" smtClean="0"/>
              <a:t>最早使用</a:t>
            </a:r>
            <a:r>
              <a:rPr lang="zh-CN" altLang="zh-CN" dirty="0" smtClean="0">
                <a:solidFill>
                  <a:srgbClr val="00B0F0"/>
                </a:solidFill>
              </a:rPr>
              <a:t>视窗操作系统</a:t>
            </a:r>
            <a:r>
              <a:rPr lang="zh-CN" altLang="zh-CN" dirty="0" smtClean="0"/>
              <a:t>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90</a:t>
            </a:r>
            <a:r>
              <a:rPr lang="zh-CN" altLang="zh-CN" dirty="0" smtClean="0"/>
              <a:t>年代初的苹果电脑</a:t>
            </a:r>
            <a:r>
              <a:rPr lang="en-US" altLang="zh-CN" dirty="0" smtClean="0"/>
              <a:t>Machintoch</a:t>
            </a:r>
            <a:r>
              <a:rPr lang="zh-CN" altLang="zh-CN" dirty="0" smtClean="0"/>
              <a:t>上配置了黑白视窗操作系统</a:t>
            </a:r>
            <a:r>
              <a:rPr lang="zh-CN" altLang="en-US" dirty="0" smtClean="0"/>
              <a:t>，很受欢迎。</a:t>
            </a:r>
            <a:r>
              <a:rPr lang="zh-CN" altLang="zh-CN" dirty="0" smtClean="0"/>
              <a:t>因机器太贵，它未能得</a:t>
            </a:r>
            <a:r>
              <a:rPr lang="zh-CN" altLang="en-US" dirty="0" smtClean="0"/>
              <a:t>到</a:t>
            </a:r>
            <a:r>
              <a:rPr lang="zh-CN" altLang="zh-CN" dirty="0" smtClean="0"/>
              <a:t>发展。</a:t>
            </a:r>
            <a:endParaRPr lang="zh-CN" altLang="zh-CN" dirty="0" smtClean="0"/>
          </a:p>
          <a:p>
            <a:pPr algn="just">
              <a:spcBef>
                <a:spcPts val="1200"/>
              </a:spcBef>
            </a:pPr>
            <a:r>
              <a:rPr lang="en-US" altLang="zh-CN" dirty="0" smtClean="0"/>
              <a:t>1983</a:t>
            </a:r>
            <a:r>
              <a:rPr lang="zh-CN" altLang="zh-CN" dirty="0" smtClean="0"/>
              <a:t>年</a:t>
            </a:r>
            <a:r>
              <a:rPr lang="zh-CN" altLang="en-US" dirty="0" smtClean="0"/>
              <a:t>，</a:t>
            </a:r>
            <a:r>
              <a:rPr lang="zh-CN" altLang="zh-CN" dirty="0" smtClean="0"/>
              <a:t>微软购买了</a:t>
            </a:r>
            <a:r>
              <a:rPr lang="zh-CN" altLang="en-US" dirty="0" smtClean="0"/>
              <a:t>苹果</a:t>
            </a:r>
            <a:r>
              <a:rPr lang="zh-CN" altLang="zh-CN" dirty="0" smtClean="0"/>
              <a:t>视窗操作系统</a:t>
            </a:r>
            <a:r>
              <a:rPr lang="zh-CN" altLang="en-US" dirty="0" smtClean="0"/>
              <a:t>，于</a:t>
            </a:r>
            <a:r>
              <a:rPr lang="en-US" altLang="zh-CN" dirty="0" smtClean="0"/>
              <a:t>1985</a:t>
            </a:r>
            <a:r>
              <a:rPr lang="zh-CN" altLang="en-US" dirty="0" smtClean="0"/>
              <a:t>年研发成</a:t>
            </a:r>
            <a:r>
              <a:rPr lang="en-US" altLang="zh-CN" dirty="0" smtClean="0">
                <a:solidFill>
                  <a:srgbClr val="00B0F0"/>
                </a:solidFill>
              </a:rPr>
              <a:t>Windows1.0</a:t>
            </a:r>
            <a:r>
              <a:rPr lang="zh-CN" altLang="en-US" dirty="0" smtClean="0"/>
              <a:t>，配置在</a:t>
            </a:r>
            <a:r>
              <a:rPr lang="en-US" altLang="zh-CN" dirty="0" smtClean="0"/>
              <a:t>16</a:t>
            </a:r>
            <a:r>
              <a:rPr lang="zh-CN" altLang="zh-CN" dirty="0" smtClean="0"/>
              <a:t>位</a:t>
            </a:r>
            <a:r>
              <a:rPr lang="en-US" altLang="zh-CN" dirty="0" smtClean="0"/>
              <a:t>PC</a:t>
            </a:r>
            <a:r>
              <a:rPr lang="zh-CN" altLang="zh-CN" dirty="0" smtClean="0"/>
              <a:t>机</a:t>
            </a:r>
            <a:r>
              <a:rPr lang="zh-CN" altLang="en-US" dirty="0" smtClean="0"/>
              <a:t>上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spcBef>
                <a:spcPts val="1200"/>
              </a:spcBef>
            </a:pPr>
            <a:r>
              <a:rPr lang="en-US" altLang="zh-CN" dirty="0" smtClean="0"/>
              <a:t>1990</a:t>
            </a:r>
            <a:r>
              <a:rPr lang="zh-CN" altLang="zh-CN" dirty="0" smtClean="0"/>
              <a:t>年推出</a:t>
            </a:r>
            <a:r>
              <a:rPr lang="en-US" altLang="zh-CN" dirty="0" smtClean="0"/>
              <a:t>Win3.0</a:t>
            </a:r>
            <a:r>
              <a:rPr lang="zh-CN" altLang="zh-CN" dirty="0" smtClean="0"/>
              <a:t>，</a:t>
            </a:r>
            <a:r>
              <a:rPr lang="en-US" altLang="zh-CN" dirty="0" smtClean="0"/>
              <a:t>1992</a:t>
            </a:r>
            <a:r>
              <a:rPr lang="zh-CN" altLang="zh-CN" dirty="0" smtClean="0"/>
              <a:t>年推出</a:t>
            </a:r>
            <a:r>
              <a:rPr lang="en-US" altLang="zh-CN" dirty="0" smtClean="0"/>
              <a:t>Win3.1</a:t>
            </a:r>
            <a:r>
              <a:rPr lang="zh-CN" altLang="zh-CN" dirty="0" smtClean="0"/>
              <a:t>，</a:t>
            </a:r>
            <a:r>
              <a:rPr lang="en-US" altLang="zh-CN" dirty="0" smtClean="0"/>
              <a:t>1995</a:t>
            </a:r>
            <a:r>
              <a:rPr lang="zh-CN" altLang="zh-CN" dirty="0" smtClean="0"/>
              <a:t>年发布</a:t>
            </a:r>
            <a:r>
              <a:rPr lang="zh-CN" altLang="en-US" dirty="0" smtClean="0"/>
              <a:t>的</a:t>
            </a:r>
            <a:r>
              <a:rPr lang="en-US" altLang="zh-CN" dirty="0" smtClean="0"/>
              <a:t>Win95</a:t>
            </a:r>
            <a:r>
              <a:rPr lang="zh-CN" altLang="zh-CN" dirty="0" smtClean="0"/>
              <a:t>把微软推向计算机软件业的巅峰。</a:t>
            </a:r>
            <a:endParaRPr lang="en-US" altLang="zh-CN" dirty="0" smtClean="0"/>
          </a:p>
          <a:p>
            <a:pPr algn="just">
              <a:spcBef>
                <a:spcPts val="1200"/>
              </a:spcBef>
            </a:pPr>
            <a:r>
              <a:rPr lang="zh-CN" altLang="zh-CN" dirty="0" smtClean="0"/>
              <a:t>接着又推出了</a:t>
            </a:r>
            <a:r>
              <a:rPr lang="en-US" altLang="zh-CN" dirty="0" smtClean="0"/>
              <a:t>Win98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Win2000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WinMe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2000</a:t>
            </a:r>
            <a:r>
              <a:rPr lang="zh-CN" altLang="zh-CN" dirty="0" smtClean="0"/>
              <a:t>年），</a:t>
            </a:r>
            <a:r>
              <a:rPr lang="en-US" altLang="zh-CN" dirty="0" smtClean="0"/>
              <a:t>WinXP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2001</a:t>
            </a:r>
            <a:r>
              <a:rPr lang="zh-CN" altLang="zh-CN" dirty="0" smtClean="0"/>
              <a:t>年）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Win2003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WinVista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2007</a:t>
            </a:r>
            <a:r>
              <a:rPr lang="zh-CN" altLang="zh-CN" dirty="0" smtClean="0"/>
              <a:t>年），</a:t>
            </a:r>
            <a:r>
              <a:rPr lang="en-US" altLang="zh-CN" dirty="0" smtClean="0"/>
              <a:t>Win7</a:t>
            </a:r>
            <a:r>
              <a:rPr lang="zh-CN" altLang="zh-CN" dirty="0" smtClean="0"/>
              <a:t>（</a:t>
            </a:r>
            <a:r>
              <a:rPr lang="en-US" altLang="zh-CN" dirty="0" smtClean="0"/>
              <a:t>2009</a:t>
            </a:r>
            <a:r>
              <a:rPr lang="zh-CN" altLang="zh-CN" dirty="0" smtClean="0"/>
              <a:t>年）</a:t>
            </a:r>
            <a:r>
              <a:rPr lang="en-US" altLang="zh-CN" dirty="0" smtClean="0"/>
              <a:t>, Win8</a:t>
            </a:r>
            <a:r>
              <a:rPr lang="zh-CN" altLang="en-US" dirty="0" smtClean="0"/>
              <a:t>（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年）</a:t>
            </a:r>
            <a:r>
              <a:rPr lang="zh-CN" altLang="zh-CN" dirty="0" smtClean="0"/>
              <a:t>台式机视窗操作系统。</a:t>
            </a:r>
            <a:endParaRPr lang="en-US" altLang="zh-CN" dirty="0" smtClean="0"/>
          </a:p>
          <a:p>
            <a:pPr algn="just">
              <a:spcBef>
                <a:spcPts val="1200"/>
              </a:spcBef>
            </a:pPr>
            <a:r>
              <a:rPr lang="zh-CN" altLang="zh-CN" dirty="0" smtClean="0"/>
              <a:t>最新的</a:t>
            </a:r>
            <a:r>
              <a:rPr lang="en-US" altLang="zh-CN" dirty="0" smtClean="0"/>
              <a:t>Win10</a:t>
            </a:r>
            <a:r>
              <a:rPr lang="zh-CN" altLang="en-US" dirty="0" smtClean="0"/>
              <a:t>在</a:t>
            </a:r>
            <a:r>
              <a:rPr lang="en-US" altLang="zh-CN" dirty="0" smtClean="0"/>
              <a:t>2015</a:t>
            </a:r>
            <a:r>
              <a:rPr lang="zh-CN" altLang="en-US" dirty="0" smtClean="0"/>
              <a:t>年</a:t>
            </a:r>
            <a:r>
              <a:rPr lang="zh-CN" altLang="zh-CN" dirty="0" smtClean="0"/>
              <a:t>发布。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ll dir="l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难忘的</a:t>
            </a:r>
            <a:r>
              <a:rPr lang="en-US" altLang="zh-CN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endParaRPr lang="zh-CN" altLang="en-US" dirty="0"/>
          </a:p>
        </p:txBody>
      </p:sp>
      <p:pic>
        <p:nvPicPr>
          <p:cNvPr id="4" name="图片 3" descr="Windows1.0界面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2910" y="1214422"/>
            <a:ext cx="3214710" cy="21431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图片 4" descr="Windows1.0界面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3929066"/>
            <a:ext cx="3214710" cy="207645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6" name="图片 5" descr="Windows3.1工作界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1214422"/>
            <a:ext cx="3286148" cy="21431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图片 7" descr="Win 3.0-199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3929066"/>
            <a:ext cx="3286148" cy="214314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143504" y="3357562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1990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Windows3.0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14942" y="6000768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1992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Windows3.1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57224" y="3429000"/>
            <a:ext cx="228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1985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Windows1.0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5786" y="6000768"/>
            <a:ext cx="2643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Windows1.0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的工作界面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难忘的</a:t>
            </a:r>
            <a:r>
              <a:rPr lang="en-US" altLang="zh-CN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endParaRPr lang="zh-CN" altLang="en-US" dirty="0"/>
          </a:p>
        </p:txBody>
      </p:sp>
      <p:pic>
        <p:nvPicPr>
          <p:cNvPr id="4" name="图片 3" descr="Win95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42910" y="1142984"/>
            <a:ext cx="3333750" cy="244316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6" name="图片 5" descr="Win98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4000504"/>
            <a:ext cx="3333750" cy="2352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7" name="图片 6" descr="Win2000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1142984"/>
            <a:ext cx="3333750" cy="2433637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pic>
        <p:nvPicPr>
          <p:cNvPr id="9" name="图片 8" descr="WinXP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57752" y="4000504"/>
            <a:ext cx="3333750" cy="235267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10" name="TextBox 9"/>
          <p:cNvSpPr txBox="1"/>
          <p:nvPr/>
        </p:nvSpPr>
        <p:spPr>
          <a:xfrm>
            <a:off x="857224" y="3571876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1995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Win95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5786" y="6357958"/>
            <a:ext cx="1582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1998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Win98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00628" y="3571876"/>
            <a:ext cx="1812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1999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Win2000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00628" y="6357958"/>
            <a:ext cx="1659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2001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WinXP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altLang="en-US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难忘的</a:t>
            </a:r>
            <a:r>
              <a:rPr lang="en-US" altLang="zh-CN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endParaRPr lang="zh-CN" altLang="en-US" b="1" dirty="0">
              <a:solidFill>
                <a:srgbClr val="00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4" name="图片 3" descr="Win7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14348" y="1357298"/>
            <a:ext cx="3071834" cy="230826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图片 4" descr="Win7-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4000504"/>
            <a:ext cx="3146791" cy="228601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图片 6" descr="Win8常用界面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4876" y="1428736"/>
            <a:ext cx="3563138" cy="221932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图片 7" descr="Win8激活界面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6314" y="4000504"/>
            <a:ext cx="3571900" cy="22145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TextBox 8"/>
          <p:cNvSpPr txBox="1"/>
          <p:nvPr/>
        </p:nvSpPr>
        <p:spPr>
          <a:xfrm>
            <a:off x="1000100" y="3643314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2006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Windows7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8662" y="6215082"/>
            <a:ext cx="18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Win7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的一个桌面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43504" y="3643314"/>
            <a:ext cx="1966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2012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 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Windows8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143504" y="6215082"/>
            <a:ext cx="1881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Win8</a:t>
            </a:r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的激活界面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8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altLang="en-US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难忘的</a:t>
            </a:r>
            <a:r>
              <a:rPr lang="en-US" altLang="zh-CN" b="1" dirty="0" smtClean="0">
                <a:solidFill>
                  <a:srgbClr val="00FF00"/>
                </a:solidFill>
                <a:latin typeface="楷体_GB2312" pitchFamily="49" charset="-122"/>
                <a:ea typeface="楷体_GB2312" pitchFamily="49" charset="-122"/>
              </a:rPr>
              <a:t>Windows</a:t>
            </a:r>
            <a:endParaRPr lang="zh-CN" altLang="en-US" b="1" dirty="0">
              <a:solidFill>
                <a:srgbClr val="00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856" y="5733256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今天的</a:t>
            </a:r>
            <a:r>
              <a:rPr lang="en-US" altLang="zh-CN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Windows 10</a:t>
            </a:r>
            <a:endParaRPr lang="zh-CN" altLang="en-US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506" name="Picture 2" descr="Windows 10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43608" y="1268760"/>
            <a:ext cx="6999188" cy="429495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split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697427"/>
          </a:xfrm>
        </p:spPr>
        <p:txBody>
          <a:bodyPr>
            <a:normAutofit lnSpcReduction="10000"/>
          </a:bodyPr>
          <a:lstStyle/>
          <a:p>
            <a:pPr algn="just"/>
            <a:r>
              <a:rPr lang="zh-CN" altLang="zh-CN" dirty="0" smtClean="0"/>
              <a:t>微型机问世</a:t>
            </a:r>
            <a:r>
              <a:rPr lang="en-US" altLang="zh-CN" dirty="0" smtClean="0"/>
              <a:t>40</a:t>
            </a:r>
            <a:r>
              <a:rPr lang="zh-CN" altLang="zh-CN" dirty="0" smtClean="0"/>
              <a:t>多年来，以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、</a:t>
            </a:r>
            <a:r>
              <a:rPr lang="en-US" altLang="zh-CN" dirty="0" smtClean="0"/>
              <a:t>AMD</a:t>
            </a:r>
            <a:r>
              <a:rPr lang="zh-CN" altLang="zh-CN" dirty="0" smtClean="0"/>
              <a:t>等为代表的一大批芯片制造商，为微型机提供了数十个品种几百个型号的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/>
            <a:r>
              <a:rPr lang="zh-CN" altLang="zh-CN" dirty="0" smtClean="0"/>
              <a:t>数据宽度从</a:t>
            </a:r>
            <a:r>
              <a:rPr lang="en-US" altLang="zh-CN" dirty="0" smtClean="0"/>
              <a:t>4</a:t>
            </a:r>
            <a:r>
              <a:rPr lang="zh-CN" altLang="zh-CN" dirty="0" smtClean="0"/>
              <a:t>位、</a:t>
            </a:r>
            <a:r>
              <a:rPr lang="en-US" altLang="zh-CN" dirty="0" smtClean="0"/>
              <a:t>8</a:t>
            </a:r>
            <a:r>
              <a:rPr lang="zh-CN" altLang="zh-CN" dirty="0" smtClean="0"/>
              <a:t>位、</a:t>
            </a:r>
            <a:r>
              <a:rPr lang="en-US" altLang="zh-CN" dirty="0" smtClean="0"/>
              <a:t>16</a:t>
            </a:r>
            <a:r>
              <a:rPr lang="zh-CN" altLang="zh-CN" dirty="0" smtClean="0"/>
              <a:t>位发展到了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位和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位，一个芯片内包含的</a:t>
            </a:r>
            <a:r>
              <a:rPr lang="en-US" altLang="zh-CN" dirty="0" smtClean="0"/>
              <a:t>CPU</a:t>
            </a:r>
            <a:r>
              <a:rPr lang="zh-CN" altLang="zh-CN" dirty="0" smtClean="0"/>
              <a:t>核心，从单一的核心发展到双核乃至</a:t>
            </a:r>
            <a:r>
              <a:rPr lang="en-US" altLang="zh-CN" dirty="0" smtClean="0"/>
              <a:t>4</a:t>
            </a:r>
            <a:r>
              <a:rPr lang="zh-CN" altLang="zh-CN" dirty="0" smtClean="0"/>
              <a:t>个、</a:t>
            </a:r>
            <a:r>
              <a:rPr lang="en-US" altLang="zh-CN" dirty="0" smtClean="0"/>
              <a:t>6</a:t>
            </a:r>
            <a:r>
              <a:rPr lang="zh-CN" altLang="zh-CN" dirty="0" smtClean="0"/>
              <a:t>个和</a:t>
            </a:r>
            <a:r>
              <a:rPr lang="en-US" altLang="zh-CN" dirty="0" smtClean="0"/>
              <a:t>8</a:t>
            </a:r>
            <a:r>
              <a:rPr lang="zh-CN" altLang="zh-CN" dirty="0" smtClean="0"/>
              <a:t>个等多个核心。</a:t>
            </a:r>
            <a:endParaRPr lang="en-US" altLang="zh-CN" dirty="0" smtClean="0"/>
          </a:p>
          <a:p>
            <a:pPr algn="just"/>
            <a:r>
              <a:rPr lang="zh-CN" altLang="zh-CN" dirty="0" smtClean="0"/>
              <a:t>当前，微型机的发展已经进入了</a:t>
            </a:r>
            <a:r>
              <a:rPr lang="zh-CN" altLang="zh-CN" dirty="0" smtClean="0">
                <a:solidFill>
                  <a:srgbClr val="00B0F0"/>
                </a:solidFill>
              </a:rPr>
              <a:t>智能多核</a:t>
            </a:r>
            <a:r>
              <a:rPr lang="zh-CN" altLang="zh-CN" dirty="0" smtClean="0"/>
              <a:t>时代。</a:t>
            </a:r>
            <a:endParaRPr lang="en-US" altLang="zh-CN" dirty="0" smtClean="0"/>
          </a:p>
          <a:p>
            <a:pPr algn="just">
              <a:buNone/>
            </a:pPr>
            <a:endParaRPr lang="zh-CN" altLang="zh-CN" dirty="0" smtClean="0"/>
          </a:p>
          <a:p>
            <a:pPr algn="just">
              <a:buNone/>
            </a:pPr>
            <a:r>
              <a:rPr lang="en-US" altLang="zh-CN" dirty="0" smtClean="0"/>
              <a:t>    </a:t>
            </a:r>
            <a:r>
              <a:rPr lang="zh-CN" altLang="zh-CN" dirty="0" smtClean="0"/>
              <a:t>下面，从</a:t>
            </a:r>
            <a:r>
              <a:rPr lang="en-US" altLang="zh-CN" dirty="0" smtClean="0"/>
              <a:t>PC</a:t>
            </a:r>
            <a:r>
              <a:rPr lang="zh-CN" altLang="zh-CN" dirty="0" smtClean="0"/>
              <a:t>机诞生开始，以</a:t>
            </a:r>
            <a:r>
              <a:rPr lang="en-US" altLang="zh-CN" dirty="0" smtClean="0"/>
              <a:t>PC</a:t>
            </a:r>
            <a:r>
              <a:rPr lang="zh-CN" altLang="zh-CN" dirty="0" smtClean="0"/>
              <a:t>机所用的</a:t>
            </a:r>
            <a:r>
              <a:rPr lang="en-US" altLang="zh-CN" dirty="0" smtClean="0"/>
              <a:t>CPU</a:t>
            </a:r>
            <a:r>
              <a:rPr lang="zh-CN" altLang="zh-CN" dirty="0" smtClean="0"/>
              <a:t>的发展为主线条，概述微型计算机的发展历程。</a:t>
            </a:r>
            <a:endParaRPr lang="zh-CN" altLang="zh-CN" dirty="0" smtClean="0"/>
          </a:p>
        </p:txBody>
      </p:sp>
    </p:spTree>
  </p:cSld>
  <p:clrMapOvr>
    <a:masterClrMapping/>
  </p:clrMapOvr>
  <p:transition spd="slow">
    <p:pull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7290" y="3214686"/>
            <a:ext cx="6143668" cy="2214578"/>
          </a:xfrm>
        </p:spPr>
        <p:txBody>
          <a:bodyPr>
            <a:normAutofit fontScale="90000"/>
          </a:bodyPr>
          <a:lstStyle/>
          <a:p>
            <a:pPr>
              <a:lnSpc>
                <a:spcPts val="6000"/>
              </a:lnSpc>
              <a:spcBef>
                <a:spcPts val="2400"/>
              </a:spcBef>
            </a:pPr>
            <a:r>
              <a:rPr lang="en-US" altLang="zh-CN" sz="4400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1.4.1  </a:t>
            </a:r>
            <a:r>
              <a:rPr altLang="zh-CN" sz="4400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计算机的发展</a:t>
            </a:r>
            <a:br>
              <a:rPr lang="en-US" altLang="zh-CN" sz="44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en-US" altLang="zh-CN" sz="44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1.4.2  </a:t>
            </a:r>
            <a:r>
              <a:rPr altLang="zh-CN" sz="44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微型计算机的发展</a:t>
            </a:r>
            <a:b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71472" y="1000108"/>
            <a:ext cx="7772400" cy="1500187"/>
          </a:xfrm>
        </p:spPr>
        <p:txBody>
          <a:bodyPr>
            <a:normAutofit/>
          </a:bodyPr>
          <a:lstStyle/>
          <a:p>
            <a:pPr lvl="0"/>
            <a:r>
              <a:rPr lang="en-US" altLang="zh-CN" sz="4000" dirty="0">
                <a:solidFill>
                  <a:srgbClr val="FF0000"/>
                </a:solidFill>
              </a:rPr>
              <a:t>§1.4  </a:t>
            </a:r>
            <a:r>
              <a:rPr altLang="zh-CN" sz="4000" dirty="0" smtClean="0">
                <a:solidFill>
                  <a:srgbClr val="FF0000"/>
                </a:solidFill>
              </a:rPr>
              <a:t>微型计</a:t>
            </a:r>
            <a:r>
              <a:rPr altLang="zh-CN" sz="4000" dirty="0" smtClean="0">
                <a:solidFill>
                  <a:srgbClr val="FF0000"/>
                </a:solidFill>
                <a:latin typeface="黑体" panose="02010609060101010101" pitchFamily="2" charset="-122"/>
              </a:rPr>
              <a:t>算机的发展概况</a:t>
            </a:r>
            <a:endParaRPr altLang="zh-CN" sz="4000" dirty="0">
              <a:solidFill>
                <a:srgbClr val="FF0000"/>
              </a:solidFill>
              <a:latin typeface="黑体" panose="02010609060101010101" pitchFamily="2" charset="-122"/>
            </a:endParaRPr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17145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 smtClean="0"/>
              <a:t>1</a:t>
            </a:r>
            <a:r>
              <a:rPr lang="zh-CN" altLang="zh-CN" sz="3200" dirty="0" smtClean="0"/>
              <a:t>）第一代微型机</a:t>
            </a:r>
            <a:endParaRPr lang="zh-CN" altLang="zh-CN" sz="3200" dirty="0" smtClean="0"/>
          </a:p>
          <a:p>
            <a:pPr>
              <a:spcBef>
                <a:spcPts val="1800"/>
              </a:spcBef>
            </a:pPr>
            <a:r>
              <a:rPr lang="en-US" altLang="zh-CN" sz="2400" dirty="0" smtClean="0"/>
              <a:t>1978</a:t>
            </a:r>
            <a:r>
              <a:rPr lang="zh-CN" altLang="zh-CN" sz="2400" dirty="0" smtClean="0"/>
              <a:t>年</a:t>
            </a:r>
            <a:r>
              <a:rPr lang="en-US" altLang="zh-CN" sz="2400" dirty="0" smtClean="0"/>
              <a:t>6</a:t>
            </a:r>
            <a:r>
              <a:rPr lang="zh-CN" altLang="zh-CN" sz="2400" dirty="0" smtClean="0"/>
              <a:t>月，</a:t>
            </a:r>
            <a:r>
              <a:rPr lang="en-US" altLang="zh-CN" sz="2400" dirty="0" smtClean="0"/>
              <a:t>Intel</a:t>
            </a:r>
            <a:r>
              <a:rPr lang="zh-CN" altLang="zh-CN" sz="2400" dirty="0" smtClean="0"/>
              <a:t>发布了</a:t>
            </a:r>
            <a:r>
              <a:rPr lang="en-US" altLang="zh-CN" sz="2400" dirty="0" smtClean="0"/>
              <a:t>16</a:t>
            </a:r>
            <a:r>
              <a:rPr lang="zh-CN" altLang="zh-CN" sz="2400" dirty="0" smtClean="0"/>
              <a:t>位</a:t>
            </a:r>
            <a:r>
              <a:rPr lang="en-US" altLang="zh-CN" sz="2400" dirty="0" smtClean="0"/>
              <a:t>CPU 8086</a:t>
            </a:r>
            <a:r>
              <a:rPr lang="zh-CN" altLang="zh-CN" sz="2400" dirty="0" smtClean="0"/>
              <a:t>，频率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5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8</a:t>
            </a:r>
            <a:r>
              <a:rPr lang="zh-CN" altLang="zh-CN" sz="2400" dirty="0" smtClean="0"/>
              <a:t>和</a:t>
            </a:r>
            <a:r>
              <a:rPr lang="en-US" altLang="zh-CN" sz="2400" dirty="0" smtClean="0"/>
              <a:t>10 MHz</a:t>
            </a:r>
            <a:r>
              <a:rPr lang="zh-CN" altLang="zh-CN" sz="2400" dirty="0" smtClean="0"/>
              <a:t>，</a:t>
            </a:r>
            <a:r>
              <a:rPr lang="zh-CN" altLang="en-US" sz="2400" dirty="0" smtClean="0"/>
              <a:t>含</a:t>
            </a:r>
            <a:r>
              <a:rPr lang="en-US" altLang="zh-CN" sz="2400" dirty="0" smtClean="0"/>
              <a:t>2.9</a:t>
            </a:r>
            <a:r>
              <a:rPr lang="zh-CN" altLang="zh-CN" sz="2400" dirty="0" smtClean="0"/>
              <a:t>万晶体管。</a:t>
            </a:r>
            <a:r>
              <a:rPr lang="en-US" altLang="zh-CN" sz="2400" dirty="0" smtClean="0"/>
              <a:t>1</a:t>
            </a:r>
            <a:r>
              <a:rPr lang="zh-CN" altLang="zh-CN" sz="2400" dirty="0" smtClean="0"/>
              <a:t>年后又推出准</a:t>
            </a:r>
            <a:r>
              <a:rPr lang="en-US" altLang="zh-CN" sz="2400" dirty="0" smtClean="0"/>
              <a:t>16</a:t>
            </a:r>
            <a:r>
              <a:rPr lang="zh-CN" altLang="zh-CN" sz="2400" dirty="0" smtClean="0"/>
              <a:t>位的</a:t>
            </a:r>
            <a:r>
              <a:rPr lang="en-US" altLang="zh-CN" sz="2400" dirty="0" smtClean="0"/>
              <a:t>8088 CPU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endParaRPr lang="zh-CN" altLang="en-US" sz="3100" dirty="0"/>
          </a:p>
        </p:txBody>
      </p:sp>
      <p:pic>
        <p:nvPicPr>
          <p:cNvPr id="5" name="图片 4" descr="8086 CPU-1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0034" y="3429000"/>
            <a:ext cx="3848642" cy="23574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7" name="图片 6" descr="8088 CPU芯片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3429000"/>
            <a:ext cx="3857652" cy="235745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extBox 7"/>
          <p:cNvSpPr txBox="1"/>
          <p:nvPr/>
        </p:nvSpPr>
        <p:spPr>
          <a:xfrm>
            <a:off x="714348" y="5857892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 8086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628" y="5857892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 8088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cover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57752" y="928670"/>
            <a:ext cx="3729006" cy="5357850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altLang="zh-CN" sz="2400" dirty="0" smtClean="0"/>
              <a:t>1981</a:t>
            </a:r>
            <a:r>
              <a:rPr lang="zh-CN" altLang="zh-CN" sz="2400" dirty="0" smtClean="0"/>
              <a:t>年</a:t>
            </a:r>
            <a:r>
              <a:rPr lang="en-US" altLang="zh-CN" sz="2400" dirty="0" smtClean="0"/>
              <a:t>8</a:t>
            </a:r>
            <a:r>
              <a:rPr lang="zh-CN" altLang="zh-CN" sz="2400" dirty="0" smtClean="0"/>
              <a:t>月</a:t>
            </a:r>
            <a:r>
              <a:rPr lang="en-US" sz="2400" dirty="0" smtClean="0"/>
              <a:t>12</a:t>
            </a:r>
            <a:r>
              <a:rPr lang="zh-CN" altLang="en-US" sz="2400" dirty="0" smtClean="0"/>
              <a:t>日，</a:t>
            </a:r>
            <a:r>
              <a:rPr lang="en-US" altLang="zh-CN" sz="2400" dirty="0" smtClean="0"/>
              <a:t>IBM</a:t>
            </a:r>
            <a:r>
              <a:rPr lang="zh-CN" altLang="en-US" sz="2400" dirty="0" smtClean="0"/>
              <a:t>公司发布了</a:t>
            </a:r>
            <a:r>
              <a:rPr lang="zh-CN" altLang="zh-CN" sz="2400" dirty="0" smtClean="0"/>
              <a:t>用</a:t>
            </a:r>
            <a:r>
              <a:rPr lang="en-US" altLang="zh-CN" sz="2400" dirty="0" smtClean="0"/>
              <a:t>8088</a:t>
            </a:r>
            <a:r>
              <a:rPr lang="zh-CN" altLang="zh-CN" sz="2400" dirty="0" smtClean="0"/>
              <a:t>设计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IBM 5150</a:t>
            </a:r>
            <a:r>
              <a:rPr lang="zh-CN" altLang="zh-CN" sz="2400" dirty="0" smtClean="0"/>
              <a:t>微型机，主频</a:t>
            </a:r>
            <a:r>
              <a:rPr lang="en-US" altLang="zh-CN" sz="2400" dirty="0" smtClean="0"/>
              <a:t>4.77MHz</a:t>
            </a:r>
            <a:r>
              <a:rPr lang="zh-CN" altLang="zh-CN" sz="2400" dirty="0" smtClean="0"/>
              <a:t>，</a:t>
            </a:r>
            <a:r>
              <a:rPr lang="en-US" altLang="zh-CN" sz="2400" dirty="0" smtClean="0"/>
              <a:t>64KB</a:t>
            </a:r>
            <a:r>
              <a:rPr lang="zh-CN" altLang="en-US" sz="2400" dirty="0" smtClean="0"/>
              <a:t>内</a:t>
            </a:r>
            <a:r>
              <a:rPr lang="zh-CN" altLang="zh-CN" sz="2400" dirty="0" smtClean="0"/>
              <a:t>存，</a:t>
            </a:r>
            <a:r>
              <a:rPr lang="en-US" altLang="zh-CN" sz="2400" dirty="0" smtClean="0"/>
              <a:t>5</a:t>
            </a:r>
            <a:r>
              <a:rPr lang="zh-CN" altLang="zh-CN" sz="2400" dirty="0" smtClean="0"/>
              <a:t>个插槽</a:t>
            </a:r>
            <a:r>
              <a:rPr lang="zh-CN" altLang="en-US" sz="2400" dirty="0" smtClean="0"/>
              <a:t>可</a:t>
            </a:r>
            <a:r>
              <a:rPr lang="zh-CN" altLang="zh-CN" sz="2400" dirty="0" smtClean="0"/>
              <a:t>供增加内存或</a:t>
            </a:r>
            <a:r>
              <a:rPr lang="zh-CN" altLang="en-US" sz="2400" dirty="0" smtClean="0"/>
              <a:t>扩展</a:t>
            </a:r>
            <a:r>
              <a:rPr lang="zh-CN" altLang="zh-CN" sz="2400" dirty="0" smtClean="0"/>
              <a:t>外设。</a:t>
            </a:r>
            <a:r>
              <a:rPr lang="zh-CN" altLang="en-US" sz="2400" dirty="0" smtClean="0"/>
              <a:t>它配置了</a:t>
            </a:r>
            <a:r>
              <a:rPr lang="en-US" altLang="zh-CN" sz="2400" dirty="0" smtClean="0"/>
              <a:t>CRT</a:t>
            </a:r>
            <a:r>
              <a:rPr lang="zh-CN" altLang="zh-CN" sz="2400" dirty="0" smtClean="0"/>
              <a:t>显示器、键盘和两个</a:t>
            </a:r>
            <a:r>
              <a:rPr lang="en-US" altLang="zh-CN" sz="2400" dirty="0" smtClean="0"/>
              <a:t>360KB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5.25”</a:t>
            </a:r>
            <a:r>
              <a:rPr lang="zh-CN" altLang="zh-CN" sz="2400" dirty="0" smtClean="0"/>
              <a:t>软盘驱动器，采用微软的</a:t>
            </a:r>
            <a:r>
              <a:rPr lang="en-US" altLang="zh-CN" sz="2400" dirty="0" smtClean="0"/>
              <a:t>DOS 1.0</a:t>
            </a:r>
            <a:r>
              <a:rPr lang="zh-CN" altLang="zh-CN" sz="2400" dirty="0" smtClean="0"/>
              <a:t>操作系统。</a:t>
            </a:r>
            <a:endParaRPr lang="en-US" altLang="zh-CN" sz="2400" dirty="0" smtClean="0"/>
          </a:p>
          <a:p>
            <a:pPr algn="just"/>
            <a:r>
              <a:rPr lang="en-US" altLang="zh-CN" sz="2400" dirty="0" smtClean="0"/>
              <a:t>IBM</a:t>
            </a:r>
            <a:r>
              <a:rPr lang="zh-CN" altLang="en-US" sz="2400" dirty="0" smtClean="0"/>
              <a:t>把它称为</a:t>
            </a:r>
            <a:r>
              <a:rPr lang="en-US" altLang="zh-CN" sz="2400" dirty="0" smtClean="0"/>
              <a:t>Personal Computer</a:t>
            </a:r>
            <a:r>
              <a:rPr lang="zh-CN" altLang="zh-CN" sz="2400" dirty="0" smtClean="0"/>
              <a:t>（</a:t>
            </a:r>
            <a:r>
              <a:rPr lang="en-US" altLang="zh-CN" sz="2400" dirty="0" smtClean="0"/>
              <a:t>PC</a:t>
            </a:r>
            <a:r>
              <a:rPr lang="zh-CN" altLang="zh-CN" sz="2400" dirty="0" smtClean="0"/>
              <a:t>，个人计算机）</a:t>
            </a:r>
            <a:r>
              <a:rPr lang="zh-CN" altLang="en-US" sz="2400" dirty="0" smtClean="0"/>
              <a:t>。</a:t>
            </a:r>
            <a:r>
              <a:rPr lang="zh-CN" altLang="zh-CN" sz="2400" dirty="0" smtClean="0"/>
              <a:t>不久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“PC”</a:t>
            </a:r>
            <a:r>
              <a:rPr lang="zh-CN" altLang="zh-CN" sz="2400" dirty="0" smtClean="0"/>
              <a:t>便成了个人计算机的代名词。</a:t>
            </a:r>
            <a:endParaRPr lang="zh-CN" altLang="zh-CN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71604" y="6000768"/>
            <a:ext cx="20002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IBM PC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微型机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IBM PC-XT机2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85720" y="1142984"/>
            <a:ext cx="4143372" cy="464347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642918"/>
            <a:ext cx="3571900" cy="5786478"/>
          </a:xfrm>
        </p:spPr>
        <p:txBody>
          <a:bodyPr>
            <a:noAutofit/>
          </a:bodyPr>
          <a:lstStyle/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en-US" altLang="zh-CN" sz="2200" dirty="0" smtClean="0"/>
              <a:t>1983</a:t>
            </a:r>
            <a:r>
              <a:rPr lang="zh-CN" altLang="zh-CN" sz="2200" dirty="0" smtClean="0"/>
              <a:t>年</a:t>
            </a:r>
            <a:r>
              <a:rPr lang="en-US" sz="2200" dirty="0" smtClean="0"/>
              <a:t>5</a:t>
            </a:r>
            <a:r>
              <a:rPr lang="zh-CN" altLang="en-US" sz="2200" dirty="0" smtClean="0"/>
              <a:t>月</a:t>
            </a:r>
            <a:r>
              <a:rPr lang="zh-CN" altLang="zh-CN" sz="2200" dirty="0" smtClean="0"/>
              <a:t>，</a:t>
            </a:r>
            <a:r>
              <a:rPr lang="en-US" altLang="zh-CN" sz="2200" dirty="0" smtClean="0"/>
              <a:t>IBM</a:t>
            </a:r>
            <a:r>
              <a:rPr lang="zh-CN" altLang="zh-CN" sz="2200" dirty="0" smtClean="0"/>
              <a:t>又推出</a:t>
            </a:r>
            <a:r>
              <a:rPr lang="zh-CN" altLang="en-US" sz="2200" dirty="0" smtClean="0"/>
              <a:t>了</a:t>
            </a:r>
            <a:r>
              <a:rPr lang="zh-CN" altLang="zh-CN" sz="2200" dirty="0" smtClean="0"/>
              <a:t>仍</a:t>
            </a:r>
            <a:r>
              <a:rPr lang="zh-CN" altLang="en-US" sz="2200" dirty="0" smtClean="0"/>
              <a:t>采</a:t>
            </a:r>
            <a:r>
              <a:rPr lang="zh-CN" altLang="zh-CN" sz="2200" dirty="0" smtClean="0"/>
              <a:t>用</a:t>
            </a:r>
            <a:r>
              <a:rPr lang="en-US" altLang="zh-CN" sz="2200" dirty="0" smtClean="0"/>
              <a:t>8088</a:t>
            </a:r>
            <a:r>
              <a:rPr lang="zh-CN" altLang="en-US" sz="2200" dirty="0" smtClean="0"/>
              <a:t>的</a:t>
            </a:r>
            <a:r>
              <a:rPr lang="zh-CN" altLang="zh-CN" sz="2200" dirty="0" smtClean="0"/>
              <a:t>改进型</a:t>
            </a:r>
            <a:r>
              <a:rPr lang="en-US" altLang="zh-CN" sz="2200" dirty="0" smtClean="0"/>
              <a:t>IBM 5160</a:t>
            </a:r>
            <a:r>
              <a:rPr lang="zh-CN" altLang="en-US" sz="2200" dirty="0" smtClean="0"/>
              <a:t>机，即</a:t>
            </a:r>
            <a:r>
              <a:rPr lang="en-US" altLang="zh-CN" sz="2200" dirty="0" smtClean="0"/>
              <a:t>PC/XT</a:t>
            </a:r>
            <a:r>
              <a:rPr lang="zh-CN" altLang="en-US" sz="2200" dirty="0" smtClean="0"/>
              <a:t>，意为采用了扩展技术的个人机。</a:t>
            </a:r>
            <a:endParaRPr lang="en-US" altLang="zh-CN" sz="2200" dirty="0" smtClean="0"/>
          </a:p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zh-CN" altLang="en-US" sz="2200" dirty="0" smtClean="0"/>
              <a:t>除</a:t>
            </a:r>
            <a:r>
              <a:rPr lang="en-US" altLang="zh-CN" sz="2200" dirty="0" smtClean="0"/>
              <a:t>5”</a:t>
            </a:r>
            <a:r>
              <a:rPr lang="zh-CN" altLang="zh-CN" sz="2200" dirty="0" smtClean="0"/>
              <a:t>软驱</a:t>
            </a:r>
            <a:r>
              <a:rPr lang="zh-CN" altLang="en-US" sz="2200" dirty="0" smtClean="0"/>
              <a:t>外，还首次配置了一个</a:t>
            </a:r>
            <a:r>
              <a:rPr lang="en-US" altLang="zh-CN" sz="2200" dirty="0" smtClean="0"/>
              <a:t>10MB</a:t>
            </a:r>
            <a:r>
              <a:rPr lang="zh-CN" altLang="zh-CN" sz="2200" dirty="0" smtClean="0"/>
              <a:t>硬盘</a:t>
            </a:r>
            <a:r>
              <a:rPr lang="zh-CN" altLang="en-US" sz="2200" dirty="0" smtClean="0"/>
              <a:t>；</a:t>
            </a:r>
            <a:r>
              <a:rPr lang="en-US" altLang="zh-CN" sz="2200" dirty="0" smtClean="0"/>
              <a:t>128KB</a:t>
            </a:r>
            <a:r>
              <a:rPr lang="zh-CN" altLang="zh-CN" sz="2200" dirty="0" smtClean="0"/>
              <a:t>内存，可扩到</a:t>
            </a:r>
            <a:r>
              <a:rPr lang="en-US" altLang="zh-CN" sz="2200" dirty="0" smtClean="0"/>
              <a:t>640KB</a:t>
            </a:r>
            <a:r>
              <a:rPr lang="zh-CN" altLang="en-US" sz="2200" dirty="0" smtClean="0"/>
              <a:t>；支持</a:t>
            </a:r>
            <a:r>
              <a:rPr lang="en-US" altLang="zh-CN" sz="2200" dirty="0" smtClean="0"/>
              <a:t>8</a:t>
            </a:r>
            <a:r>
              <a:rPr lang="zh-CN" altLang="en-US" sz="2200" dirty="0" smtClean="0"/>
              <a:t>色显示器或</a:t>
            </a:r>
            <a:r>
              <a:rPr lang="en-US" sz="2200" dirty="0" smtClean="0"/>
              <a:t>MDA</a:t>
            </a:r>
            <a:r>
              <a:rPr lang="zh-CN" altLang="en-US" sz="2200" dirty="0" smtClean="0"/>
              <a:t>单色显示器，分辨率</a:t>
            </a:r>
            <a:r>
              <a:rPr lang="en-US" altLang="zh-CN" sz="2200" dirty="0" smtClean="0"/>
              <a:t>720*350</a:t>
            </a:r>
            <a:r>
              <a:rPr lang="zh-CN" altLang="en-US" sz="2200" dirty="0" smtClean="0"/>
              <a:t>；</a:t>
            </a:r>
            <a:r>
              <a:rPr lang="en-US" altLang="zh-CN" sz="2200" dirty="0" smtClean="0"/>
              <a:t>DOS 2.0</a:t>
            </a:r>
            <a:r>
              <a:rPr lang="zh-CN" altLang="zh-CN" sz="2200" dirty="0" smtClean="0"/>
              <a:t>操作系统，首次用目录和目录树来管理磁盘文件。</a:t>
            </a:r>
            <a:endParaRPr lang="en-US" altLang="zh-CN" sz="2200" dirty="0" smtClean="0"/>
          </a:p>
          <a:p>
            <a:pPr algn="just">
              <a:lnSpc>
                <a:spcPct val="90000"/>
              </a:lnSpc>
              <a:spcBef>
                <a:spcPts val="600"/>
              </a:spcBef>
            </a:pPr>
            <a:r>
              <a:rPr lang="zh-CN" altLang="en-US" sz="2200" dirty="0" smtClean="0"/>
              <a:t>机器的外形上与</a:t>
            </a:r>
            <a:r>
              <a:rPr lang="en-US" altLang="zh-CN" sz="2200" dirty="0" smtClean="0"/>
              <a:t>IBM PC</a:t>
            </a:r>
            <a:r>
              <a:rPr lang="zh-CN" altLang="zh-CN" sz="2200" dirty="0" smtClean="0"/>
              <a:t>机</a:t>
            </a:r>
            <a:r>
              <a:rPr lang="zh-CN" altLang="en-US" sz="2200" dirty="0" smtClean="0"/>
              <a:t>无明显区别，</a:t>
            </a:r>
            <a:r>
              <a:rPr lang="zh-CN" altLang="zh-CN" sz="2200" dirty="0" smtClean="0"/>
              <a:t>价格</a:t>
            </a:r>
            <a:r>
              <a:rPr lang="zh-CN" altLang="en-US" sz="2200" dirty="0" smtClean="0"/>
              <a:t>低廉，</a:t>
            </a:r>
            <a:r>
              <a:rPr lang="zh-CN" altLang="zh-CN" sz="2200" dirty="0" smtClean="0"/>
              <a:t>广受欢迎，</a:t>
            </a:r>
            <a:r>
              <a:rPr lang="zh-CN" altLang="en-US" sz="2200" dirty="0" smtClean="0"/>
              <a:t>因此</a:t>
            </a:r>
            <a:r>
              <a:rPr lang="zh-CN" altLang="zh-CN" sz="2200" dirty="0" smtClean="0"/>
              <a:t>出现了许多</a:t>
            </a:r>
            <a:r>
              <a:rPr lang="en-US" altLang="zh-CN" sz="2200" dirty="0" smtClean="0"/>
              <a:t>PC</a:t>
            </a:r>
            <a:r>
              <a:rPr lang="zh-CN" altLang="zh-CN" sz="2200" dirty="0" smtClean="0"/>
              <a:t>兼容机。</a:t>
            </a:r>
            <a:endParaRPr lang="zh-CN" altLang="zh-CN" sz="2200" dirty="0" smtClean="0"/>
          </a:p>
        </p:txBody>
      </p:sp>
      <p:pic>
        <p:nvPicPr>
          <p:cNvPr id="7" name="图片 6" descr="IBM PC-XT机箱内部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143372" y="1357298"/>
            <a:ext cx="4762500" cy="3571875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8" name="TextBox 7"/>
          <p:cNvSpPr txBox="1"/>
          <p:nvPr/>
        </p:nvSpPr>
        <p:spPr>
          <a:xfrm>
            <a:off x="5572132" y="5214950"/>
            <a:ext cx="2494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PC/XT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计算机的内部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8737"/>
            <a:ext cx="8229600" cy="235745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zh-CN" dirty="0" smtClean="0"/>
              <a:t>）</a:t>
            </a:r>
            <a:r>
              <a:rPr lang="zh-CN" altLang="zh-CN" sz="3200" dirty="0" smtClean="0"/>
              <a:t>第二代微型机</a:t>
            </a:r>
            <a:endParaRPr lang="zh-CN" altLang="zh-CN" sz="3200" dirty="0" smtClean="0"/>
          </a:p>
          <a:p>
            <a:pPr algn="just">
              <a:spcBef>
                <a:spcPts val="1800"/>
              </a:spcBef>
            </a:pPr>
            <a:r>
              <a:rPr lang="en-US" altLang="zh-CN" sz="2400" dirty="0" smtClean="0"/>
              <a:t>1982 </a:t>
            </a:r>
            <a:r>
              <a:rPr lang="zh-CN" altLang="zh-CN" sz="2400" dirty="0" smtClean="0"/>
              <a:t>年，</a:t>
            </a:r>
            <a:r>
              <a:rPr lang="en-US" altLang="zh-CN" sz="2400" dirty="0" smtClean="0"/>
              <a:t>16</a:t>
            </a:r>
            <a:r>
              <a:rPr lang="zh-CN" altLang="zh-CN" sz="2400" dirty="0" smtClean="0"/>
              <a:t>位的</a:t>
            </a:r>
            <a:r>
              <a:rPr lang="en-US" altLang="zh-CN" sz="2400" dirty="0" smtClean="0"/>
              <a:t>Intel 80286</a:t>
            </a:r>
            <a:r>
              <a:rPr lang="zh-CN" altLang="zh-CN" sz="2400" dirty="0" smtClean="0"/>
              <a:t>发布，频率</a:t>
            </a:r>
            <a:r>
              <a:rPr lang="en-US" altLang="zh-CN" sz="2400" dirty="0" smtClean="0"/>
              <a:t>20MHz</a:t>
            </a:r>
            <a:r>
              <a:rPr lang="zh-CN" altLang="zh-CN" sz="2400" dirty="0" smtClean="0"/>
              <a:t>，增加了保护模式，有</a:t>
            </a:r>
            <a:r>
              <a:rPr lang="en-US" altLang="zh-CN" sz="2400" dirty="0" smtClean="0"/>
              <a:t>24</a:t>
            </a:r>
            <a:r>
              <a:rPr lang="zh-CN" altLang="zh-CN" sz="2400" dirty="0" smtClean="0"/>
              <a:t>根地址线，可访问</a:t>
            </a:r>
            <a:r>
              <a:rPr lang="en-US" altLang="zh-CN" sz="2400" dirty="0" smtClean="0"/>
              <a:t>16MB</a:t>
            </a:r>
            <a:r>
              <a:rPr lang="zh-CN" altLang="zh-CN" sz="2400" dirty="0" smtClean="0"/>
              <a:t>内存，支持</a:t>
            </a:r>
            <a:r>
              <a:rPr lang="en-US" altLang="zh-CN" sz="2400" dirty="0" smtClean="0"/>
              <a:t>1GB</a:t>
            </a:r>
            <a:r>
              <a:rPr lang="zh-CN" altLang="zh-CN" sz="2400" dirty="0" smtClean="0"/>
              <a:t>以上的虚拟内存，每秒执行</a:t>
            </a:r>
            <a:r>
              <a:rPr lang="en-US" altLang="zh-CN" sz="2400" dirty="0" smtClean="0"/>
              <a:t>270</a:t>
            </a:r>
            <a:r>
              <a:rPr lang="zh-CN" altLang="zh-CN" sz="2400" dirty="0" smtClean="0"/>
              <a:t>万条指令，集成了</a:t>
            </a:r>
            <a:r>
              <a:rPr lang="en-US" altLang="zh-CN" sz="2400" dirty="0" smtClean="0"/>
              <a:t>13.4</a:t>
            </a:r>
            <a:r>
              <a:rPr lang="zh-CN" altLang="zh-CN" sz="2400" dirty="0" smtClean="0"/>
              <a:t>万个晶体管。</a:t>
            </a:r>
            <a:endParaRPr lang="en-US" altLang="zh-CN" sz="2400" dirty="0" smtClean="0"/>
          </a:p>
          <a:p>
            <a:endParaRPr lang="zh-CN" altLang="en-US" dirty="0"/>
          </a:p>
        </p:txBody>
      </p:sp>
      <p:pic>
        <p:nvPicPr>
          <p:cNvPr id="4" name="内容占位符 3" descr="80286芯片.TIF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357290" y="4214818"/>
            <a:ext cx="2751967" cy="197168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5" name="图片 4" descr="80286-在板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9190" y="3786190"/>
            <a:ext cx="2607654" cy="258478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428596" y="428604"/>
            <a:ext cx="8215370" cy="1757362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altLang="zh-CN" sz="2600" dirty="0" smtClean="0"/>
              <a:t>1984</a:t>
            </a:r>
            <a:r>
              <a:rPr lang="zh-CN" altLang="zh-CN" sz="2600" dirty="0" smtClean="0"/>
              <a:t>年</a:t>
            </a:r>
            <a:r>
              <a:rPr lang="en-US" altLang="zh-CN" sz="2600" dirty="0" smtClean="0"/>
              <a:t>8</a:t>
            </a:r>
            <a:r>
              <a:rPr lang="zh-CN" altLang="en-US" sz="2600" dirty="0" smtClean="0"/>
              <a:t>月</a:t>
            </a:r>
            <a:r>
              <a:rPr lang="zh-CN" altLang="zh-CN" sz="2600" dirty="0" smtClean="0"/>
              <a:t>，</a:t>
            </a:r>
            <a:r>
              <a:rPr lang="en-US" altLang="zh-CN" sz="2600" dirty="0" smtClean="0"/>
              <a:t>IBM</a:t>
            </a:r>
            <a:r>
              <a:rPr lang="zh-CN" altLang="en-US" sz="2600" dirty="0" smtClean="0"/>
              <a:t>发布了</a:t>
            </a:r>
            <a:r>
              <a:rPr lang="zh-CN" altLang="zh-CN" sz="2600" dirty="0" smtClean="0"/>
              <a:t>用</a:t>
            </a:r>
            <a:r>
              <a:rPr lang="en-US" altLang="zh-CN" sz="2600" dirty="0" smtClean="0"/>
              <a:t>80286</a:t>
            </a:r>
            <a:r>
              <a:rPr lang="zh-CN" altLang="en-US" sz="2600" dirty="0" smtClean="0"/>
              <a:t>设计的</a:t>
            </a:r>
            <a:r>
              <a:rPr lang="zh-CN" altLang="zh-CN" sz="2600" dirty="0" smtClean="0"/>
              <a:t>第二代微型机</a:t>
            </a:r>
            <a:r>
              <a:rPr lang="en-US" altLang="zh-CN" sz="2600" dirty="0" smtClean="0"/>
              <a:t>IBM 5170</a:t>
            </a:r>
            <a:r>
              <a:rPr lang="zh-CN" altLang="en-US" sz="2600" dirty="0" smtClean="0"/>
              <a:t>，即</a:t>
            </a:r>
            <a:r>
              <a:rPr lang="en-US" altLang="zh-CN" sz="2600" dirty="0" smtClean="0"/>
              <a:t>PC/AT</a:t>
            </a:r>
            <a:r>
              <a:rPr lang="zh-CN" altLang="en-US" sz="2600" dirty="0" smtClean="0"/>
              <a:t>，第二年大量进入市场，</a:t>
            </a:r>
            <a:r>
              <a:rPr lang="en-US" altLang="zh-CN" sz="2600" dirty="0" smtClean="0"/>
              <a:t>AT</a:t>
            </a:r>
            <a:r>
              <a:rPr lang="zh-CN" altLang="en-US" sz="2600" dirty="0" smtClean="0"/>
              <a:t>意为</a:t>
            </a:r>
            <a:r>
              <a:rPr lang="en-US" altLang="zh-CN" sz="2600" dirty="0" smtClean="0"/>
              <a:t>Advan-ced Technology</a:t>
            </a:r>
            <a:r>
              <a:rPr lang="zh-CN" altLang="en-US" sz="2600" dirty="0" smtClean="0"/>
              <a:t>，即采用了先进技术的</a:t>
            </a:r>
            <a:r>
              <a:rPr lang="en-US" altLang="zh-CN" sz="2600" dirty="0" smtClean="0"/>
              <a:t>PC</a:t>
            </a:r>
            <a:r>
              <a:rPr lang="zh-CN" altLang="en-US" sz="2600" dirty="0" smtClean="0"/>
              <a:t>机</a:t>
            </a:r>
            <a:r>
              <a:rPr lang="zh-CN" altLang="zh-CN" sz="2600" dirty="0" smtClean="0"/>
              <a:t>。它引入了</a:t>
            </a:r>
            <a:r>
              <a:rPr lang="en-US" altLang="zh-CN" sz="2600" dirty="0" smtClean="0"/>
              <a:t>16</a:t>
            </a:r>
            <a:r>
              <a:rPr lang="zh-CN" altLang="zh-CN" sz="2600" dirty="0" smtClean="0"/>
              <a:t>位</a:t>
            </a:r>
            <a:r>
              <a:rPr lang="en-US" altLang="zh-CN" sz="2600" dirty="0" smtClean="0"/>
              <a:t>ISA</a:t>
            </a:r>
            <a:r>
              <a:rPr lang="zh-CN" altLang="en-US" sz="2600" dirty="0" smtClean="0"/>
              <a:t>总线</a:t>
            </a:r>
            <a:r>
              <a:rPr lang="zh-CN" altLang="zh-CN" sz="2600" dirty="0" smtClean="0"/>
              <a:t>，数据处理和存储管理能力大大提高。长期以来，</a:t>
            </a:r>
            <a:r>
              <a:rPr lang="en-US" altLang="zh-CN" sz="2600" dirty="0" smtClean="0"/>
              <a:t>PC/AT</a:t>
            </a:r>
            <a:r>
              <a:rPr lang="zh-CN" altLang="zh-CN" sz="2600" dirty="0" smtClean="0"/>
              <a:t>都是计算机工业界的实际标准。</a:t>
            </a:r>
            <a:endParaRPr lang="zh-CN" altLang="zh-CN" sz="2600" dirty="0" smtClean="0"/>
          </a:p>
          <a:p>
            <a:endParaRPr lang="zh-CN" altLang="en-US" dirty="0"/>
          </a:p>
        </p:txBody>
      </p:sp>
      <p:pic>
        <p:nvPicPr>
          <p:cNvPr id="4" name="图片 3" descr="IBM PC-AT 5170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2285984" y="2357430"/>
            <a:ext cx="3929090" cy="418055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572140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altLang="zh-CN" sz="3500" dirty="0" smtClean="0"/>
              <a:t>3</a:t>
            </a:r>
            <a:r>
              <a:rPr lang="zh-CN" altLang="zh-CN" sz="3500" dirty="0" smtClean="0"/>
              <a:t>）第三代微型机</a:t>
            </a:r>
            <a:endParaRPr lang="zh-CN" altLang="zh-CN" sz="3500" dirty="0" smtClean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1985</a:t>
            </a:r>
            <a:r>
              <a:rPr lang="zh-CN" altLang="zh-CN" dirty="0" smtClean="0"/>
              <a:t>年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推出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</a:t>
            </a:r>
            <a:r>
              <a:rPr lang="en-US" altLang="zh-CN" dirty="0" smtClean="0"/>
              <a:t>CPU 80386DX</a:t>
            </a:r>
            <a:r>
              <a:rPr lang="zh-CN" altLang="zh-CN" dirty="0" smtClean="0"/>
              <a:t>。</a:t>
            </a:r>
            <a:r>
              <a:rPr lang="zh-CN" altLang="en-US" dirty="0" smtClean="0"/>
              <a:t>含</a:t>
            </a:r>
            <a:r>
              <a:rPr lang="en-US" altLang="zh-CN" dirty="0" smtClean="0"/>
              <a:t>27.5</a:t>
            </a:r>
            <a:r>
              <a:rPr lang="zh-CN" altLang="zh-CN" dirty="0" smtClean="0"/>
              <a:t>万晶体管，频率</a:t>
            </a:r>
            <a:r>
              <a:rPr lang="en-US" altLang="zh-CN" dirty="0" smtClean="0"/>
              <a:t>33MHz</a:t>
            </a:r>
            <a:r>
              <a:rPr lang="zh-CN" altLang="zh-CN" dirty="0" smtClean="0"/>
              <a:t>，</a:t>
            </a:r>
            <a:r>
              <a:rPr lang="en-US" altLang="zh-CN" dirty="0" smtClean="0"/>
              <a:t>32</a:t>
            </a:r>
            <a:r>
              <a:rPr lang="zh-CN" altLang="zh-CN" dirty="0" smtClean="0"/>
              <a:t>根地址线可寻址</a:t>
            </a:r>
            <a:r>
              <a:rPr lang="en-US" altLang="zh-CN" dirty="0" smtClean="0"/>
              <a:t>4GB</a:t>
            </a:r>
            <a:r>
              <a:rPr lang="zh-CN" altLang="zh-CN" dirty="0" smtClean="0"/>
              <a:t>内存，首次使用外置高速缓存</a:t>
            </a:r>
            <a:r>
              <a:rPr lang="en-US" altLang="zh-CN" dirty="0" smtClean="0"/>
              <a:t>(Cache)</a:t>
            </a:r>
            <a:r>
              <a:rPr lang="zh-CN" altLang="zh-CN" dirty="0" smtClean="0"/>
              <a:t>，速度</a:t>
            </a:r>
            <a:r>
              <a:rPr lang="en-US" altLang="zh-CN" dirty="0" smtClean="0"/>
              <a:t>600</a:t>
            </a:r>
            <a:r>
              <a:rPr lang="zh-CN" altLang="zh-CN" dirty="0" smtClean="0"/>
              <a:t>万指令</a:t>
            </a:r>
            <a:r>
              <a:rPr lang="en-US" altLang="zh-CN" dirty="0" smtClean="0"/>
              <a:t>/</a:t>
            </a:r>
            <a:r>
              <a:rPr lang="zh-CN" altLang="zh-CN" dirty="0" smtClean="0"/>
              <a:t>秒。它还支持</a:t>
            </a:r>
            <a:r>
              <a:rPr lang="en-US" altLang="zh-CN" dirty="0" smtClean="0"/>
              <a:t>“</a:t>
            </a:r>
            <a:r>
              <a:rPr lang="zh-CN" altLang="zh-CN" dirty="0" smtClean="0"/>
              <a:t>虚拟</a:t>
            </a:r>
            <a:r>
              <a:rPr lang="en-US" altLang="zh-CN" dirty="0" smtClean="0"/>
              <a:t>86”</a:t>
            </a:r>
            <a:r>
              <a:rPr lang="zh-CN" altLang="zh-CN" dirty="0" smtClean="0"/>
              <a:t>工作模式，可以模拟多个</a:t>
            </a:r>
            <a:r>
              <a:rPr lang="en-US" altLang="zh-CN" dirty="0" smtClean="0"/>
              <a:t>8086</a:t>
            </a:r>
            <a:r>
              <a:rPr lang="zh-CN" altLang="zh-CN" dirty="0" smtClean="0"/>
              <a:t>来提供多任务能力。接着，又推出了与</a:t>
            </a:r>
            <a:r>
              <a:rPr lang="en-US" altLang="zh-CN" dirty="0" smtClean="0"/>
              <a:t>286</a:t>
            </a:r>
            <a:r>
              <a:rPr lang="zh-CN" altLang="zh-CN" dirty="0" smtClean="0"/>
              <a:t>兼容的</a:t>
            </a:r>
            <a:r>
              <a:rPr lang="en-US" altLang="zh-CN" dirty="0" smtClean="0"/>
              <a:t>386SX</a:t>
            </a:r>
            <a:r>
              <a:rPr lang="zh-CN" altLang="zh-CN" dirty="0" smtClean="0"/>
              <a:t>、低功耗的</a:t>
            </a:r>
            <a:r>
              <a:rPr lang="en-US" altLang="zh-CN" dirty="0" smtClean="0"/>
              <a:t>386DL</a:t>
            </a:r>
            <a:r>
              <a:rPr lang="zh-CN" altLang="zh-CN" dirty="0" smtClean="0"/>
              <a:t>以及</a:t>
            </a:r>
            <a:r>
              <a:rPr lang="en-US" altLang="zh-CN" dirty="0" smtClean="0"/>
              <a:t>80387</a:t>
            </a:r>
            <a:r>
              <a:rPr lang="zh-CN" altLang="zh-CN" dirty="0" smtClean="0"/>
              <a:t>协处理器等芯片。</a:t>
            </a:r>
            <a:endParaRPr lang="en-US" altLang="zh-CN" dirty="0" smtClean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 smtClean="0"/>
              <a:t>1986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dirty="0" smtClean="0"/>
              <a:t>Compaq</a:t>
            </a:r>
            <a:r>
              <a:rPr lang="zh-CN" altLang="en-US" dirty="0" smtClean="0"/>
              <a:t>公司开发出世界上第一台</a:t>
            </a:r>
            <a:r>
              <a:rPr lang="en-US" altLang="zh-CN" dirty="0" smtClean="0"/>
              <a:t>386</a:t>
            </a:r>
            <a:r>
              <a:rPr lang="zh-CN" altLang="en-US" dirty="0" smtClean="0"/>
              <a:t>计算机，配置</a:t>
            </a:r>
            <a:r>
              <a:rPr lang="en-US" dirty="0" smtClean="0"/>
              <a:t>20MB </a:t>
            </a:r>
            <a:r>
              <a:rPr lang="zh-CN" altLang="en-US" dirty="0" smtClean="0"/>
              <a:t>硬盘，</a:t>
            </a:r>
            <a:r>
              <a:rPr lang="en-US" altLang="zh-CN" dirty="0" smtClean="0"/>
              <a:t>1.2</a:t>
            </a:r>
            <a:r>
              <a:rPr lang="en-US" dirty="0" smtClean="0"/>
              <a:t>M </a:t>
            </a:r>
            <a:r>
              <a:rPr lang="en-US" altLang="zh-CN" dirty="0" smtClean="0"/>
              <a:t>B</a:t>
            </a:r>
            <a:r>
              <a:rPr lang="zh-CN" altLang="en-US" dirty="0" smtClean="0"/>
              <a:t>软驱。</a:t>
            </a:r>
            <a:endParaRPr lang="en-US" altLang="zh-CN" dirty="0" smtClean="0"/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altLang="zh-CN" dirty="0" smtClean="0"/>
              <a:t>同时，</a:t>
            </a:r>
            <a:r>
              <a:rPr lang="zh-CN" altLang="en-US" dirty="0" smtClean="0"/>
              <a:t>微软</a:t>
            </a:r>
            <a:r>
              <a:rPr lang="zh-CN" altLang="zh-CN" dirty="0" smtClean="0"/>
              <a:t>发布了</a:t>
            </a:r>
            <a:r>
              <a:rPr lang="en-US" altLang="zh-CN" dirty="0" smtClean="0"/>
              <a:t>Windows</a:t>
            </a:r>
            <a:r>
              <a:rPr lang="zh-CN" altLang="zh-CN" dirty="0" smtClean="0"/>
              <a:t>操作系统，</a:t>
            </a:r>
            <a:r>
              <a:rPr lang="en-US" altLang="zh-CN" dirty="0" smtClean="0"/>
              <a:t>CD-ROM</a:t>
            </a:r>
            <a:r>
              <a:rPr lang="zh-CN" altLang="zh-CN" dirty="0" smtClean="0"/>
              <a:t>技术也问世了。用</a:t>
            </a:r>
            <a:r>
              <a:rPr lang="en-US" altLang="zh-CN" dirty="0" smtClean="0"/>
              <a:t>386</a:t>
            </a:r>
            <a:r>
              <a:rPr lang="zh-CN" altLang="zh-CN" dirty="0" smtClean="0"/>
              <a:t>设计的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</a:t>
            </a:r>
            <a:r>
              <a:rPr lang="en-US" altLang="zh-CN" dirty="0" smtClean="0"/>
              <a:t>PC</a:t>
            </a:r>
            <a:r>
              <a:rPr lang="zh-CN" altLang="zh-CN" dirty="0" smtClean="0"/>
              <a:t>机运算能力强大，应用扩展到</a:t>
            </a:r>
            <a:r>
              <a:rPr lang="zh-CN" altLang="en-US" dirty="0" smtClean="0"/>
              <a:t>了</a:t>
            </a:r>
            <a:r>
              <a:rPr lang="zh-CN" altLang="zh-CN" dirty="0" smtClean="0"/>
              <a:t>商业办公、工程设计、数值计算、</a:t>
            </a:r>
            <a:r>
              <a:rPr lang="zh-CN" altLang="en-US" dirty="0" smtClean="0"/>
              <a:t>数据中心</a:t>
            </a:r>
            <a:r>
              <a:rPr lang="zh-CN" altLang="zh-CN" dirty="0" smtClean="0"/>
              <a:t>和个人娱乐</a:t>
            </a:r>
            <a:r>
              <a:rPr lang="zh-CN" altLang="en-US" dirty="0" smtClean="0"/>
              <a:t>等</a:t>
            </a:r>
            <a:r>
              <a:rPr lang="zh-CN" altLang="zh-CN" dirty="0" smtClean="0"/>
              <a:t>领域。</a:t>
            </a:r>
            <a:endParaRPr lang="zh-CN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ransition spd="slow">
    <p:zo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80386DX.TIF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642910" y="3071810"/>
            <a:ext cx="1734049" cy="1742763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6" name="图片 5" descr="80386SL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571480"/>
            <a:ext cx="2500330" cy="235031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图片 6" descr="CD-ROM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29454" y="4429132"/>
            <a:ext cx="1692082" cy="157638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图片 7" descr="cd ROM驱动器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857620" y="4214818"/>
            <a:ext cx="2597745" cy="214314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0" name="图片 9" descr="80387.TIF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472" y="4929198"/>
            <a:ext cx="1937005" cy="163354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11" name="图片 10" descr="Compaq Desktop 386诞生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500430" y="428604"/>
            <a:ext cx="4762500" cy="340042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9" name="TextBox 8"/>
          <p:cNvSpPr txBox="1"/>
          <p:nvPr/>
        </p:nvSpPr>
        <p:spPr>
          <a:xfrm>
            <a:off x="1928794" y="645789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80387 FPU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7422" y="4286256"/>
            <a:ext cx="12144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80386DX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14546" y="2571744"/>
            <a:ext cx="11430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80386SL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00826" y="6072206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光驱和光盘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4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1500174"/>
            <a:ext cx="7929618" cy="4786346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altLang="zh-CN" sz="3500" dirty="0" smtClean="0"/>
              <a:t>4</a:t>
            </a:r>
            <a:r>
              <a:rPr lang="zh-CN" altLang="zh-CN" sz="3500" dirty="0" smtClean="0"/>
              <a:t>）第四代微型机</a:t>
            </a:r>
            <a:endParaRPr lang="zh-CN" altLang="zh-CN" sz="3500" dirty="0" smtClean="0"/>
          </a:p>
          <a:p>
            <a:pPr algn="just">
              <a:lnSpc>
                <a:spcPct val="120000"/>
              </a:lnSpc>
              <a:spcBef>
                <a:spcPts val="1800"/>
              </a:spcBef>
            </a:pPr>
            <a:r>
              <a:rPr lang="en-US" altLang="zh-CN" dirty="0" smtClean="0"/>
              <a:t>1989</a:t>
            </a:r>
            <a:r>
              <a:rPr lang="zh-CN" altLang="zh-CN" dirty="0" smtClean="0"/>
              <a:t>年，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位的</a:t>
            </a:r>
            <a:r>
              <a:rPr lang="en-US" altLang="zh-CN" dirty="0" smtClean="0"/>
              <a:t>80486DX</a:t>
            </a:r>
            <a:r>
              <a:rPr lang="zh-CN" altLang="zh-CN" dirty="0" smtClean="0"/>
              <a:t>发布。它</a:t>
            </a:r>
            <a:r>
              <a:rPr lang="zh-CN" altLang="en-US" dirty="0" smtClean="0"/>
              <a:t>含</a:t>
            </a:r>
            <a:r>
              <a:rPr lang="en-US" altLang="zh-CN" dirty="0" smtClean="0"/>
              <a:t>120</a:t>
            </a:r>
            <a:r>
              <a:rPr lang="zh-CN" altLang="zh-CN" dirty="0" smtClean="0"/>
              <a:t>万晶体管，频率高</a:t>
            </a:r>
            <a:r>
              <a:rPr lang="zh-CN" altLang="en-US" dirty="0" smtClean="0"/>
              <a:t>达</a:t>
            </a:r>
            <a:r>
              <a:rPr lang="en-US" altLang="zh-CN" dirty="0" smtClean="0"/>
              <a:t>100MHz</a:t>
            </a:r>
            <a:r>
              <a:rPr lang="zh-CN" altLang="zh-CN" dirty="0" smtClean="0"/>
              <a:t>，内含</a:t>
            </a:r>
            <a:r>
              <a:rPr lang="en-US" altLang="zh-CN" dirty="0" smtClean="0"/>
              <a:t>80387</a:t>
            </a:r>
            <a:r>
              <a:rPr lang="zh-CN" altLang="zh-CN" dirty="0" smtClean="0"/>
              <a:t>和</a:t>
            </a:r>
            <a:r>
              <a:rPr lang="en-US" altLang="zh-CN" dirty="0" smtClean="0"/>
              <a:t>8KB</a:t>
            </a:r>
            <a:r>
              <a:rPr lang="zh-CN" altLang="zh-CN" dirty="0" smtClean="0"/>
              <a:t>的</a:t>
            </a:r>
            <a:r>
              <a:rPr lang="en-US" altLang="zh-CN" dirty="0" smtClean="0"/>
              <a:t>Cache</a:t>
            </a:r>
            <a:r>
              <a:rPr lang="zh-CN" altLang="zh-CN" dirty="0" smtClean="0"/>
              <a:t>，首次采用</a:t>
            </a:r>
            <a:r>
              <a:rPr lang="en-US" altLang="zh-CN" dirty="0" smtClean="0"/>
              <a:t>RISC</a:t>
            </a:r>
            <a:r>
              <a:rPr lang="zh-CN" altLang="zh-CN" dirty="0" smtClean="0"/>
              <a:t>（精简指令集计算）技术，可在</a:t>
            </a:r>
            <a:r>
              <a:rPr lang="en-US" altLang="zh-CN" dirty="0" smtClean="0"/>
              <a:t>1</a:t>
            </a:r>
            <a:r>
              <a:rPr lang="zh-CN" altLang="zh-CN" dirty="0" smtClean="0"/>
              <a:t>个时钟周期内执行</a:t>
            </a:r>
            <a:r>
              <a:rPr lang="en-US" altLang="zh-CN" dirty="0" smtClean="0"/>
              <a:t>1</a:t>
            </a:r>
            <a:r>
              <a:rPr lang="zh-CN" altLang="zh-CN" dirty="0" smtClean="0"/>
              <a:t>条指令。它还采用了突发总线方式，大大提高了</a:t>
            </a:r>
            <a:r>
              <a:rPr lang="en-US" altLang="zh-CN" dirty="0" smtClean="0"/>
              <a:t>CPU </a:t>
            </a:r>
            <a:r>
              <a:rPr lang="zh-CN" altLang="zh-CN" dirty="0" smtClean="0"/>
              <a:t>与内存的数据交换速度。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同年，万维网（</a:t>
            </a:r>
            <a:r>
              <a:rPr lang="en-US" altLang="zh-CN" dirty="0" smtClean="0"/>
              <a:t>World Wide Web</a:t>
            </a:r>
            <a:r>
              <a:rPr lang="zh-CN" altLang="zh-CN" dirty="0" smtClean="0"/>
              <a:t>，</a:t>
            </a:r>
            <a:r>
              <a:rPr lang="en-US" altLang="zh-CN" dirty="0" smtClean="0"/>
              <a:t>WWW</a:t>
            </a:r>
            <a:r>
              <a:rPr lang="zh-CN" altLang="zh-CN" dirty="0" smtClean="0"/>
              <a:t>）在欧洲诞生，声</a:t>
            </a:r>
            <a:r>
              <a:rPr lang="zh-CN" altLang="en-US" dirty="0" smtClean="0"/>
              <a:t>霸</a:t>
            </a:r>
            <a:r>
              <a:rPr lang="zh-CN" altLang="zh-CN" dirty="0" smtClean="0"/>
              <a:t>卡（</a:t>
            </a:r>
            <a:r>
              <a:rPr lang="en-US" altLang="zh-CN" dirty="0" smtClean="0"/>
              <a:t>Sound Blaster Card</a:t>
            </a:r>
            <a:r>
              <a:rPr lang="zh-CN" altLang="zh-CN" dirty="0" smtClean="0"/>
              <a:t>）发布。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第二年，</a:t>
            </a:r>
            <a:r>
              <a:rPr lang="en-US" altLang="zh-CN" dirty="0" smtClean="0"/>
              <a:t>Win3.0</a:t>
            </a:r>
            <a:r>
              <a:rPr lang="zh-CN" altLang="zh-CN" dirty="0" smtClean="0"/>
              <a:t>推出，第一代多媒体个人电脑（</a:t>
            </a:r>
            <a:r>
              <a:rPr lang="en-US" altLang="zh-CN" dirty="0" smtClean="0"/>
              <a:t>MPC</a:t>
            </a:r>
            <a:r>
              <a:rPr lang="zh-CN" altLang="zh-CN" dirty="0" smtClean="0"/>
              <a:t>）标准发布。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基于</a:t>
            </a:r>
            <a:r>
              <a:rPr lang="en-US" altLang="zh-CN" dirty="0" smtClean="0"/>
              <a:t>ISA</a:t>
            </a:r>
            <a:r>
              <a:rPr lang="zh-CN" altLang="zh-CN" dirty="0" smtClean="0"/>
              <a:t>总线、具有多媒体功能的</a:t>
            </a:r>
            <a:r>
              <a:rPr lang="en-US" altLang="zh-CN" dirty="0" smtClean="0"/>
              <a:t>486</a:t>
            </a:r>
            <a:r>
              <a:rPr lang="zh-CN" altLang="zh-CN" dirty="0" smtClean="0"/>
              <a:t>机成了计算机市场的宠儿。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80486DX2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857224" y="642918"/>
            <a:ext cx="2214578" cy="2199910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图片 5" descr="www-1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86182" y="714356"/>
            <a:ext cx="4000528" cy="144958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" name="图片 6" descr="万维网之父蒂姆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57686" y="2500306"/>
            <a:ext cx="4254569" cy="3087601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图片 7" descr="声霸卡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96" y="3214686"/>
            <a:ext cx="3333750" cy="204787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TextBox 8"/>
          <p:cNvSpPr txBox="1"/>
          <p:nvPr/>
        </p:nvSpPr>
        <p:spPr>
          <a:xfrm>
            <a:off x="4071934" y="5715016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1989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年欧洲粒子中心的蒂姆发明了万维网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4348" y="5357826"/>
            <a:ext cx="2650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ISA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总线接口的声霸卡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80486 PC机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357818" y="1857364"/>
            <a:ext cx="3321642" cy="3762378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Box 5"/>
          <p:cNvSpPr txBox="1"/>
          <p:nvPr/>
        </p:nvSpPr>
        <p:spPr>
          <a:xfrm>
            <a:off x="1357290" y="4643446"/>
            <a:ext cx="21888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80486DX4 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主板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7950" y="5786454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80486 PC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 descr="80486主板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4281" y="785794"/>
            <a:ext cx="4953035" cy="371477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1.4.1 </a:t>
            </a:r>
            <a:r>
              <a:rPr lang="zh-CN" altLang="zh-CN" sz="40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计算机的发展</a:t>
            </a:r>
            <a:endParaRPr lang="zh-CN" altLang="en-US" sz="4000" dirty="0">
              <a:solidFill>
                <a:srgbClr val="00FF00"/>
              </a:solidFill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143536"/>
          </a:xfrm>
        </p:spPr>
        <p:txBody>
          <a:bodyPr>
            <a:normAutofit fontScale="92500" lnSpcReduction="20000"/>
          </a:bodyPr>
          <a:lstStyle/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 smtClean="0"/>
              <a:t>1946</a:t>
            </a:r>
            <a:r>
              <a:rPr lang="zh-CN" altLang="zh-CN" dirty="0" smtClean="0"/>
              <a:t>年研制成功的第一台电子计算机</a:t>
            </a:r>
            <a:r>
              <a:rPr lang="en-US" altLang="zh-CN" dirty="0" smtClean="0"/>
              <a:t>ENIAC</a:t>
            </a:r>
            <a:r>
              <a:rPr lang="zh-CN" altLang="zh-CN" dirty="0" smtClean="0"/>
              <a:t>是进入</a:t>
            </a:r>
            <a:r>
              <a:rPr lang="zh-CN" altLang="zh-CN" dirty="0" smtClean="0">
                <a:solidFill>
                  <a:srgbClr val="00B0F0"/>
                </a:solidFill>
              </a:rPr>
              <a:t>电子计算机</a:t>
            </a:r>
            <a:r>
              <a:rPr lang="zh-CN" altLang="zh-CN" dirty="0" smtClean="0"/>
              <a:t>时代的标志。</a:t>
            </a:r>
            <a:endParaRPr lang="en-US" altLang="zh-CN" dirty="0" smtClean="0"/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zh-CN" altLang="zh-CN" dirty="0" smtClean="0"/>
              <a:t>计算机科学技术发展</a:t>
            </a:r>
            <a:r>
              <a:rPr lang="zh-CN" altLang="en-US" dirty="0" smtClean="0"/>
              <a:t>迅速</a:t>
            </a:r>
            <a:r>
              <a:rPr lang="zh-CN" altLang="zh-CN" dirty="0" smtClean="0"/>
              <a:t>，从体积、规模和功能上讲，出现了巨型机、大型机、中型机、小型机、微型机、服务器和工作站。</a:t>
            </a:r>
            <a:endParaRPr lang="en-US" altLang="zh-CN" dirty="0" smtClean="0"/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zh-CN" altLang="zh-CN" dirty="0" smtClean="0"/>
              <a:t>最早，电子计算</a:t>
            </a:r>
            <a:r>
              <a:rPr lang="zh-CN" altLang="en-US" dirty="0" smtClean="0"/>
              <a:t>机主要用于</a:t>
            </a:r>
            <a:r>
              <a:rPr lang="zh-CN" altLang="zh-CN" dirty="0" smtClean="0">
                <a:solidFill>
                  <a:srgbClr val="00B0F0"/>
                </a:solidFill>
              </a:rPr>
              <a:t>数值计算</a:t>
            </a:r>
            <a:r>
              <a:rPr lang="zh-CN" altLang="zh-CN" dirty="0" smtClean="0"/>
              <a:t>，即各种</a:t>
            </a:r>
            <a:r>
              <a:rPr lang="zh-CN" altLang="zh-CN" dirty="0" smtClean="0">
                <a:solidFill>
                  <a:srgbClr val="00B0F0"/>
                </a:solidFill>
              </a:rPr>
              <a:t>信息</a:t>
            </a:r>
            <a:r>
              <a:rPr lang="zh-CN" altLang="en-US" dirty="0" smtClean="0">
                <a:solidFill>
                  <a:srgbClr val="00B0F0"/>
                </a:solidFill>
              </a:rPr>
              <a:t>的</a:t>
            </a:r>
            <a:r>
              <a:rPr lang="zh-CN" altLang="zh-CN" dirty="0" smtClean="0">
                <a:solidFill>
                  <a:srgbClr val="00B0F0"/>
                </a:solidFill>
              </a:rPr>
              <a:t>处理</a:t>
            </a:r>
            <a:r>
              <a:rPr lang="zh-CN" altLang="zh-CN" dirty="0" smtClean="0"/>
              <a:t>。还在自动控制、人工智能和计算机辅助系统，包括计算机辅助设计（</a:t>
            </a:r>
            <a:r>
              <a:rPr lang="en-US" altLang="zh-CN" dirty="0" smtClean="0"/>
              <a:t>CAD</a:t>
            </a:r>
            <a:r>
              <a:rPr lang="zh-CN" altLang="zh-CN" dirty="0" smtClean="0"/>
              <a:t>）、计算机辅助制造（</a:t>
            </a:r>
            <a:r>
              <a:rPr lang="en-US" altLang="zh-CN" dirty="0" smtClean="0"/>
              <a:t>CAM</a:t>
            </a:r>
            <a:r>
              <a:rPr lang="zh-CN" altLang="zh-CN" dirty="0" smtClean="0"/>
              <a:t>）、计算机辅助工程（</a:t>
            </a:r>
            <a:r>
              <a:rPr lang="en-US" altLang="zh-CN" dirty="0" smtClean="0"/>
              <a:t>CAE</a:t>
            </a:r>
            <a:r>
              <a:rPr lang="zh-CN" altLang="zh-CN" dirty="0" smtClean="0"/>
              <a:t>）、计算机集成制造系统（</a:t>
            </a:r>
            <a:r>
              <a:rPr lang="en-US" altLang="zh-CN" dirty="0" smtClean="0"/>
              <a:t>CIMS</a:t>
            </a:r>
            <a:r>
              <a:rPr lang="zh-CN" altLang="zh-CN" dirty="0" smtClean="0"/>
              <a:t>）和计算机辅助教学（</a:t>
            </a:r>
            <a:r>
              <a:rPr lang="en-US" altLang="zh-CN" dirty="0" smtClean="0"/>
              <a:t>CAI</a:t>
            </a:r>
            <a:r>
              <a:rPr lang="zh-CN" altLang="zh-CN" dirty="0" smtClean="0"/>
              <a:t>）等领域发挥了巨大作用。</a:t>
            </a:r>
            <a:endParaRPr lang="en-US" altLang="zh-CN" dirty="0" smtClean="0"/>
          </a:p>
          <a:p>
            <a:pPr algn="just">
              <a:lnSpc>
                <a:spcPct val="110000"/>
              </a:lnSpc>
              <a:spcBef>
                <a:spcPts val="600"/>
              </a:spcBef>
            </a:pPr>
            <a:r>
              <a:rPr lang="en-US" altLang="zh-CN" dirty="0" smtClean="0"/>
              <a:t>20</a:t>
            </a:r>
            <a:r>
              <a:rPr lang="zh-CN" altLang="zh-CN" dirty="0" smtClean="0"/>
              <a:t>世纪</a:t>
            </a:r>
            <a:r>
              <a:rPr lang="en-US" altLang="zh-CN" dirty="0" smtClean="0"/>
              <a:t>70</a:t>
            </a:r>
            <a:r>
              <a:rPr lang="zh-CN" altLang="zh-CN" dirty="0" smtClean="0"/>
              <a:t>年代</a:t>
            </a:r>
            <a:r>
              <a:rPr lang="zh-CN" altLang="zh-CN" dirty="0" smtClean="0">
                <a:solidFill>
                  <a:srgbClr val="00B0F0"/>
                </a:solidFill>
              </a:rPr>
              <a:t>微型计算机</a:t>
            </a:r>
            <a:r>
              <a:rPr lang="zh-CN" altLang="zh-CN" dirty="0" smtClean="0"/>
              <a:t>的诞生，计算机走进了各个领域，甚至千家万户。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wipe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14974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altLang="zh-CN" sz="3200" dirty="0" smtClean="0"/>
              <a:t>5</a:t>
            </a:r>
            <a:r>
              <a:rPr lang="zh-CN" altLang="zh-CN" sz="3200" dirty="0" smtClean="0"/>
              <a:t>）第五代微型机</a:t>
            </a:r>
            <a:endParaRPr lang="zh-CN" altLang="zh-CN" sz="3200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1993</a:t>
            </a:r>
            <a:r>
              <a:rPr lang="zh-CN" altLang="zh-CN" dirty="0" smtClean="0"/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推出了</a:t>
            </a:r>
            <a:r>
              <a:rPr lang="en-US" altLang="zh-CN" dirty="0" smtClean="0"/>
              <a:t>Pentium</a:t>
            </a:r>
            <a:r>
              <a:rPr lang="zh-CN" altLang="zh-CN" dirty="0" smtClean="0"/>
              <a:t>（奔腾）</a:t>
            </a:r>
            <a:r>
              <a:rPr lang="en-US" altLang="zh-CN" dirty="0" smtClean="0"/>
              <a:t>CPU</a:t>
            </a:r>
            <a:r>
              <a:rPr lang="zh-CN" altLang="zh-CN" dirty="0" smtClean="0"/>
              <a:t>，即拉丁文</a:t>
            </a:r>
            <a:r>
              <a:rPr lang="en-US" altLang="zh-CN" dirty="0" smtClean="0"/>
              <a:t>5</a:t>
            </a:r>
            <a:r>
              <a:rPr lang="zh-CN" altLang="zh-CN" dirty="0" smtClean="0"/>
              <a:t>，习惯称</a:t>
            </a:r>
            <a:r>
              <a:rPr lang="en-US" altLang="zh-CN" dirty="0" smtClean="0"/>
              <a:t>586</a:t>
            </a:r>
            <a:r>
              <a:rPr lang="zh-CN" altLang="zh-CN" dirty="0" smtClean="0"/>
              <a:t>。它含</a:t>
            </a:r>
            <a:r>
              <a:rPr lang="en-US" altLang="zh-CN" dirty="0" smtClean="0"/>
              <a:t>310</a:t>
            </a:r>
            <a:r>
              <a:rPr lang="zh-CN" altLang="zh-CN" dirty="0" smtClean="0"/>
              <a:t>万晶体管，频率高达</a:t>
            </a:r>
            <a:r>
              <a:rPr lang="en-US" altLang="zh-CN" dirty="0" smtClean="0"/>
              <a:t>200MHz</a:t>
            </a:r>
            <a:r>
              <a:rPr lang="zh-CN" altLang="zh-CN" dirty="0" smtClean="0"/>
              <a:t>，内置</a:t>
            </a:r>
            <a:r>
              <a:rPr lang="en-US" altLang="zh-CN" dirty="0" smtClean="0"/>
              <a:t>16K</a:t>
            </a:r>
            <a:r>
              <a:rPr lang="zh-CN" altLang="zh-CN" dirty="0" smtClean="0"/>
              <a:t>的一级缓存</a:t>
            </a:r>
            <a:r>
              <a:rPr lang="zh-CN" altLang="en-US" dirty="0" smtClean="0"/>
              <a:t>；</a:t>
            </a:r>
            <a:r>
              <a:rPr lang="zh-CN" altLang="zh-CN" dirty="0" smtClean="0"/>
              <a:t>并首次引入了超频（</a:t>
            </a:r>
            <a:r>
              <a:rPr lang="en-US" altLang="zh-CN" dirty="0" smtClean="0"/>
              <a:t>Over Clock</a:t>
            </a:r>
            <a:r>
              <a:rPr lang="zh-CN" altLang="zh-CN" dirty="0" smtClean="0"/>
              <a:t>）技术，使系统能运行在更高的频率，每秒执行</a:t>
            </a:r>
            <a:r>
              <a:rPr lang="en-US" altLang="zh-CN" dirty="0" smtClean="0"/>
              <a:t>1</a:t>
            </a:r>
            <a:r>
              <a:rPr lang="zh-CN" altLang="zh-CN" dirty="0" smtClean="0"/>
              <a:t>亿条指令。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类似芯片还有</a:t>
            </a:r>
            <a:r>
              <a:rPr lang="en-US" altLang="zh-CN" dirty="0" smtClean="0"/>
              <a:t>AMD</a:t>
            </a:r>
            <a:r>
              <a:rPr lang="zh-CN" altLang="zh-CN" dirty="0" smtClean="0"/>
              <a:t>公司的</a:t>
            </a:r>
            <a:r>
              <a:rPr lang="en-US" altLang="zh-CN" dirty="0" smtClean="0"/>
              <a:t>K5</a:t>
            </a:r>
            <a:r>
              <a:rPr lang="zh-CN" altLang="zh-CN" dirty="0" smtClean="0"/>
              <a:t>、</a:t>
            </a:r>
            <a:r>
              <a:rPr lang="en-US" altLang="zh-CN" dirty="0" smtClean="0"/>
              <a:t>Cyrix</a:t>
            </a:r>
            <a:r>
              <a:rPr lang="zh-CN" altLang="zh-CN" dirty="0" smtClean="0"/>
              <a:t>公司的</a:t>
            </a:r>
            <a:r>
              <a:rPr lang="en-US" altLang="zh-CN" dirty="0" smtClean="0"/>
              <a:t>6x86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1997</a:t>
            </a:r>
            <a:r>
              <a:rPr lang="zh-CN" altLang="zh-CN" dirty="0" smtClean="0"/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推出了多功能的</a:t>
            </a:r>
            <a:r>
              <a:rPr lang="en-US" altLang="zh-CN" dirty="0" smtClean="0"/>
              <a:t>Pentium MMX</a:t>
            </a:r>
            <a:r>
              <a:rPr lang="zh-CN" altLang="zh-CN" dirty="0" smtClean="0"/>
              <a:t>处理器，游戏和多媒体处理能力提高了近</a:t>
            </a:r>
            <a:r>
              <a:rPr lang="en-US" altLang="zh-CN" dirty="0" smtClean="0"/>
              <a:t>60</a:t>
            </a:r>
            <a:r>
              <a:rPr lang="zh-CN" altLang="zh-CN" dirty="0" smtClean="0"/>
              <a:t>％。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配置了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位多任务</a:t>
            </a:r>
            <a:r>
              <a:rPr lang="en-US" altLang="zh-CN" dirty="0" smtClean="0"/>
              <a:t>Win95</a:t>
            </a:r>
            <a:r>
              <a:rPr lang="zh-CN" altLang="zh-CN" dirty="0" smtClean="0"/>
              <a:t>的奔腾微机，是当时颇受欢迎的机型。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X86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857356" y="4214818"/>
            <a:ext cx="2404630" cy="169927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图片 8" descr="AMD K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29190" y="4214818"/>
            <a:ext cx="2357454" cy="170995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11" name="图片 10" descr="Pentium MMX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71538" y="1214422"/>
            <a:ext cx="1857388" cy="1857388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内容占位符 14" descr="Pentium MMX.TIF"/>
          <p:cNvPicPr>
            <a:picLocks noGrp="1" noChangeAspect="1"/>
          </p:cNvPicPr>
          <p:nvPr>
            <p:ph idx="1"/>
          </p:nvPr>
        </p:nvPicPr>
        <p:blipFill>
          <a:blip r:embed="rId4" cstate="print"/>
          <a:stretch>
            <a:fillRect/>
          </a:stretch>
        </p:blipFill>
        <p:spPr>
          <a:xfrm>
            <a:off x="6215074" y="1214422"/>
            <a:ext cx="1857388" cy="1857388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21506" name="Picture 2" descr="pro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14678" y="1214422"/>
            <a:ext cx="2690827" cy="1875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1071538" y="3143248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Intel Pentium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57422" y="5929330"/>
            <a:ext cx="17145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Cyrix X86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429256" y="5929330"/>
            <a:ext cx="17859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AMD-K5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7620" y="3143248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PentiumPro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143636" y="314324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Pentium  MMX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l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AMD K5主板-1997年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00628" y="2357430"/>
            <a:ext cx="3794971" cy="284080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Box 5"/>
          <p:cNvSpPr txBox="1"/>
          <p:nvPr/>
        </p:nvSpPr>
        <p:spPr>
          <a:xfrm>
            <a:off x="5286380" y="5286388"/>
            <a:ext cx="32993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AMD K5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主板</a:t>
            </a:r>
            <a:r>
              <a:rPr lang="en-US" altLang="zh-CN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-1997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年的产品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472" y="5286388"/>
            <a:ext cx="35004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Pentium Pro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联想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PC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Pentium Pro联想电脑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20" y="1857364"/>
            <a:ext cx="4357686" cy="337284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ransition spd="slow">
    <p:pull dir="l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IBM ThinkPad PII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572132" y="1285860"/>
            <a:ext cx="2916573" cy="2900459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4" name="矩形 3"/>
          <p:cNvSpPr/>
          <p:nvPr/>
        </p:nvSpPr>
        <p:spPr>
          <a:xfrm>
            <a:off x="857224" y="1071546"/>
            <a:ext cx="4143404" cy="4643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IBM T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hink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</a:t>
            </a:r>
            <a:r>
              <a:rPr 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ad 600</a:t>
            </a:r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en-US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笔记本</a:t>
            </a:r>
            <a:endParaRPr lang="en-US" sz="2400" b="1" dirty="0" smtClean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CPU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P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entium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II</a:t>
            </a:r>
            <a:endParaRPr lang="en-US" altLang="zh-CN" sz="2400" b="1" dirty="0" smtClean="0">
              <a:latin typeface="Times New Roman" panose="02020603050405020304" pitchFamily="18" charset="0"/>
              <a:ea typeface="楷体_GB2312" pitchFamily="49" charset="-122"/>
              <a:cs typeface="Times New Roman" panose="02020603050405020304" pitchFamily="18" charset="0"/>
            </a:endParaRPr>
          </a:p>
          <a:p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主频：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400MHz</a:t>
            </a:r>
            <a:b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显示器：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13.3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英寸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TFT  LCD</a:t>
            </a:r>
            <a:b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内存：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64MB</a:t>
            </a:r>
            <a:b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硬盘：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10GB</a:t>
            </a:r>
            <a:b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外设：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24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速光驱</a:t>
            </a:r>
            <a:b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音频：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环绕音</a:t>
            </a:r>
            <a:b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接口：红外接口</a:t>
            </a:r>
            <a:b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电池：锂电池，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小时</a:t>
            </a:r>
            <a:b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尺寸：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300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×240×36mm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3</a:t>
            </a:r>
            <a:b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zh-CN" alt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重量：</a:t>
            </a:r>
            <a:r>
              <a:rPr lang="en-US" altLang="zh-CN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2.5</a:t>
            </a:r>
            <a:r>
              <a:rPr lang="en-US" sz="2400" b="1" dirty="0" smtClean="0">
                <a:latin typeface="Times New Roman" panose="02020603050405020304" pitchFamily="18" charset="0"/>
                <a:ea typeface="楷体_GB2312" pitchFamily="49" charset="-122"/>
                <a:cs typeface="Times New Roman" panose="02020603050405020304" pitchFamily="18" charset="0"/>
              </a:rPr>
              <a:t>kg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r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 smtClean="0"/>
              <a:t>6</a:t>
            </a:r>
            <a:r>
              <a:rPr lang="zh-CN" altLang="zh-CN" sz="3200" dirty="0" smtClean="0"/>
              <a:t>）第六代微型机</a:t>
            </a:r>
            <a:endParaRPr lang="zh-CN" altLang="zh-CN" sz="3200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从</a:t>
            </a:r>
            <a:r>
              <a:rPr lang="en-US" altLang="zh-CN" dirty="0" smtClean="0"/>
              <a:t>1998</a:t>
            </a:r>
            <a:r>
              <a:rPr lang="zh-CN" altLang="zh-CN" dirty="0" smtClean="0"/>
              <a:t>年开始的</a:t>
            </a:r>
            <a:r>
              <a:rPr lang="en-US" altLang="zh-CN" dirty="0" smtClean="0"/>
              <a:t>5</a:t>
            </a:r>
            <a:r>
              <a:rPr lang="zh-CN" altLang="zh-CN" dirty="0" smtClean="0"/>
              <a:t>年时间里，各芯片制造商开发了一大批</a:t>
            </a:r>
            <a:r>
              <a:rPr lang="en-US" altLang="zh-CN" dirty="0" smtClean="0"/>
              <a:t>32</a:t>
            </a:r>
            <a:r>
              <a:rPr lang="zh-CN" altLang="zh-CN" dirty="0" smtClean="0"/>
              <a:t>位微处理器，被广泛应用在高档台式机、笔记本电脑、工作站和服务器中。</a:t>
            </a:r>
            <a:endParaRPr lang="en-US" altLang="zh-CN" dirty="0" smtClean="0"/>
          </a:p>
          <a:p>
            <a:pPr algn="just">
              <a:spcBef>
                <a:spcPts val="1800"/>
              </a:spcBef>
              <a:buNone/>
            </a:pPr>
            <a:r>
              <a:rPr lang="zh-CN" altLang="zh-CN" dirty="0" smtClean="0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例如，</a:t>
            </a:r>
            <a:r>
              <a:rPr lang="en-US" altLang="zh-CN" dirty="0" smtClean="0">
                <a:solidFill>
                  <a:schemeClr val="tx1"/>
                </a:solidFill>
              </a:rPr>
              <a:t>Intel</a:t>
            </a:r>
            <a:r>
              <a:rPr lang="zh-CN" altLang="zh-CN"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/>
              <a:t>P</a:t>
            </a:r>
            <a:r>
              <a:rPr lang="zh-CN" altLang="zh-CN" dirty="0" smtClean="0"/>
              <a:t>Ⅱ、</a:t>
            </a:r>
            <a:r>
              <a:rPr lang="en-US" altLang="zh-CN" dirty="0" smtClean="0"/>
              <a:t>Celeron</a:t>
            </a:r>
            <a:r>
              <a:rPr lang="zh-CN" altLang="zh-CN" dirty="0" smtClean="0"/>
              <a:t>、</a:t>
            </a:r>
            <a:r>
              <a:rPr lang="en-US" altLang="zh-CN" dirty="0" smtClean="0"/>
              <a:t>P</a:t>
            </a:r>
            <a:r>
              <a:rPr lang="zh-CN" altLang="zh-CN" dirty="0" smtClean="0"/>
              <a:t>Ⅲ、</a:t>
            </a:r>
            <a:r>
              <a:rPr lang="en-US" altLang="zh-CN" dirty="0" smtClean="0"/>
              <a:t>P4</a:t>
            </a:r>
            <a:r>
              <a:rPr lang="zh-CN" altLang="zh-CN" dirty="0" smtClean="0">
                <a:solidFill>
                  <a:schemeClr val="tx1"/>
                </a:solidFill>
              </a:rPr>
              <a:t>，</a:t>
            </a:r>
            <a:r>
              <a:rPr lang="en-US" altLang="zh-CN" dirty="0" smtClean="0">
                <a:solidFill>
                  <a:schemeClr val="tx1"/>
                </a:solidFill>
              </a:rPr>
              <a:t>AMD</a:t>
            </a:r>
            <a:r>
              <a:rPr lang="zh-CN" altLang="zh-CN" dirty="0" smtClean="0">
                <a:solidFill>
                  <a:schemeClr val="tx1"/>
                </a:solidFill>
              </a:rPr>
              <a:t>的</a:t>
            </a:r>
            <a:r>
              <a:rPr lang="en-US" altLang="zh-CN" dirty="0" smtClean="0"/>
              <a:t>K6</a:t>
            </a:r>
            <a:r>
              <a:rPr lang="zh-CN" altLang="zh-CN" dirty="0" smtClean="0"/>
              <a:t>、</a:t>
            </a:r>
            <a:r>
              <a:rPr lang="en-US" altLang="zh-CN" dirty="0" err="1" smtClean="0"/>
              <a:t>Athlon</a:t>
            </a:r>
            <a:r>
              <a:rPr lang="en-US" altLang="zh-CN" dirty="0" smtClean="0"/>
              <a:t> XP</a:t>
            </a:r>
            <a:r>
              <a:rPr lang="zh-CN" altLang="zh-CN" dirty="0" smtClean="0">
                <a:solidFill>
                  <a:schemeClr val="tx1"/>
                </a:solidFill>
              </a:rPr>
              <a:t>等。它们在制造工艺、两级</a:t>
            </a:r>
            <a:r>
              <a:rPr lang="en-US" altLang="zh-CN" dirty="0" smtClean="0">
                <a:solidFill>
                  <a:schemeClr val="tx1"/>
                </a:solidFill>
              </a:rPr>
              <a:t>Cache</a:t>
            </a:r>
            <a:r>
              <a:rPr lang="zh-CN" altLang="zh-CN" dirty="0" smtClean="0">
                <a:solidFill>
                  <a:schemeClr val="tx1"/>
                </a:solidFill>
              </a:rPr>
              <a:t>、</a:t>
            </a:r>
            <a:r>
              <a:rPr lang="en-US" altLang="zh-CN" dirty="0" smtClean="0">
                <a:solidFill>
                  <a:schemeClr val="tx1"/>
                </a:solidFill>
              </a:rPr>
              <a:t>SSE</a:t>
            </a:r>
            <a:r>
              <a:rPr lang="zh-CN" altLang="zh-CN" dirty="0" smtClean="0">
                <a:solidFill>
                  <a:schemeClr val="tx1"/>
                </a:solidFill>
              </a:rPr>
              <a:t>（</a:t>
            </a:r>
            <a:r>
              <a:rPr lang="en-US" altLang="zh-CN" dirty="0" smtClean="0">
                <a:solidFill>
                  <a:schemeClr val="tx1"/>
                </a:solidFill>
              </a:rPr>
              <a:t>SIMD </a:t>
            </a:r>
            <a:r>
              <a:rPr lang="zh-CN" altLang="zh-CN" dirty="0" smtClean="0">
                <a:solidFill>
                  <a:schemeClr val="tx1"/>
                </a:solidFill>
              </a:rPr>
              <a:t>流技术扩展）和</a:t>
            </a:r>
            <a:r>
              <a:rPr lang="en-US" altLang="zh-CN" dirty="0" smtClean="0">
                <a:solidFill>
                  <a:schemeClr val="tx1"/>
                </a:solidFill>
              </a:rPr>
              <a:t>SSE2</a:t>
            </a:r>
            <a:r>
              <a:rPr lang="zh-CN" altLang="zh-CN" dirty="0" smtClean="0">
                <a:solidFill>
                  <a:schemeClr val="tx1"/>
                </a:solidFill>
              </a:rPr>
              <a:t>指令集、前端总线频率、超频技术、</a:t>
            </a:r>
            <a:r>
              <a:rPr lang="en-US" altLang="zh-CN" dirty="0" smtClean="0">
                <a:solidFill>
                  <a:schemeClr val="tx1"/>
                </a:solidFill>
              </a:rPr>
              <a:t>CPU</a:t>
            </a:r>
            <a:r>
              <a:rPr lang="zh-CN" altLang="zh-CN" dirty="0" smtClean="0">
                <a:solidFill>
                  <a:schemeClr val="tx1"/>
                </a:solidFill>
              </a:rPr>
              <a:t>的散热措施等多个方面</a:t>
            </a:r>
            <a:r>
              <a:rPr lang="zh-CN" altLang="en-US" dirty="0" smtClean="0">
                <a:solidFill>
                  <a:schemeClr val="tx1"/>
                </a:solidFill>
              </a:rPr>
              <a:t>，均明显优于</a:t>
            </a:r>
            <a:r>
              <a:rPr lang="en-US" altLang="zh-CN" dirty="0" smtClean="0">
                <a:solidFill>
                  <a:schemeClr val="tx1"/>
                </a:solidFill>
              </a:rPr>
              <a:t>586</a:t>
            </a:r>
            <a:r>
              <a:rPr lang="zh-CN" altLang="zh-CN" dirty="0" smtClean="0">
                <a:solidFill>
                  <a:schemeClr val="tx1"/>
                </a:solidFill>
              </a:rPr>
              <a:t>。</a:t>
            </a:r>
            <a:endParaRPr lang="zh-CN" altLang="zh-CN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>
    <p:diamond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PII及其安装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71472" y="500042"/>
            <a:ext cx="4643470" cy="171451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图片 12" descr="AMD K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42976" y="4714884"/>
            <a:ext cx="1714512" cy="1641812"/>
          </a:xfrm>
          <a:prstGeom prst="rect">
            <a:avLst/>
          </a:prstGeom>
        </p:spPr>
      </p:pic>
      <p:pic>
        <p:nvPicPr>
          <p:cNvPr id="14" name="图片 13" descr="AMD AthlonXP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57884" y="3286124"/>
            <a:ext cx="2786082" cy="278608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5" name="图片 14" descr="AMD K6-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57488" y="4714884"/>
            <a:ext cx="1610103" cy="1643074"/>
          </a:xfrm>
          <a:prstGeom prst="rect">
            <a:avLst/>
          </a:prstGeom>
        </p:spPr>
      </p:pic>
      <p:pic>
        <p:nvPicPr>
          <p:cNvPr id="16" name="图片 15" descr="P III安装后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15008" y="500042"/>
            <a:ext cx="2377457" cy="1714512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7" name="图片 16" descr="celeron CPU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14678" y="2643182"/>
            <a:ext cx="2000264" cy="1714497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9" name="内容占位符 18" descr="P4芯片.TIF"/>
          <p:cNvPicPr>
            <a:picLocks noGrp="1" noChangeAspect="1"/>
          </p:cNvPicPr>
          <p:nvPr>
            <p:ph idx="1"/>
          </p:nvPr>
        </p:nvPicPr>
        <p:blipFill>
          <a:blip r:embed="rId7" cstate="print"/>
          <a:stretch>
            <a:fillRect/>
          </a:stretch>
        </p:blipFill>
        <p:spPr>
          <a:xfrm>
            <a:off x="571472" y="2643182"/>
            <a:ext cx="2000264" cy="1695450"/>
          </a:xfr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3143240" y="6286520"/>
            <a:ext cx="1571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AMD-K6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1604" y="2214554"/>
            <a:ext cx="29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插卡形式的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Pentium  II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00364" y="4286256"/>
            <a:ext cx="30718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Intel Celeron</a:t>
            </a:r>
            <a:r>
              <a:rPr lang="zh-CN" altLang="en-US" sz="20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（赛扬）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43636" y="2214554"/>
            <a:ext cx="1643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Pentium  III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5576" y="4293096"/>
            <a:ext cx="1500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Pentium 4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857884" y="6072206"/>
            <a:ext cx="2928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 Athlon XP</a:t>
            </a:r>
            <a:r>
              <a:rPr lang="zh-CN" altLang="en-US" sz="20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（速龙）</a:t>
            </a:r>
            <a:endParaRPr lang="zh-CN" altLang="en-US" sz="20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heel spokes="2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4 PC机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571472" y="3071810"/>
            <a:ext cx="4200796" cy="2386816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5" name="TextBox 4"/>
          <p:cNvSpPr txBox="1"/>
          <p:nvPr/>
        </p:nvSpPr>
        <p:spPr>
          <a:xfrm>
            <a:off x="785786" y="5500702"/>
            <a:ext cx="387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Pentium 4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Dell PC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HP p4台式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7818" y="3071810"/>
            <a:ext cx="3143257" cy="2357443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072066" y="5500702"/>
            <a:ext cx="37862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Pentium 4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HP  PC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AMD K6-2笔记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57752" y="285728"/>
            <a:ext cx="1928826" cy="2255937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13" name="TextBox 12"/>
          <p:cNvSpPr txBox="1"/>
          <p:nvPr/>
        </p:nvSpPr>
        <p:spPr>
          <a:xfrm>
            <a:off x="2857488" y="2571744"/>
            <a:ext cx="42148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AMD K6-2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32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位笔记本电脑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 descr="AMD K6-2 3Dnow.tif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214546" y="571480"/>
            <a:ext cx="2286016" cy="181733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>
    <p:split orient="vert" dir="in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1472" y="1357298"/>
            <a:ext cx="8043890" cy="4697427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3200" dirty="0" smtClean="0"/>
              <a:t>7</a:t>
            </a:r>
            <a:r>
              <a:rPr lang="zh-CN" altLang="zh-CN" sz="3200" dirty="0" smtClean="0"/>
              <a:t>）第七代微型机</a:t>
            </a:r>
            <a:endParaRPr lang="zh-CN" altLang="zh-CN" sz="3200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2003</a:t>
            </a:r>
            <a:r>
              <a:rPr lang="zh-CN" altLang="zh-CN" dirty="0" smtClean="0"/>
              <a:t>年</a:t>
            </a:r>
            <a:r>
              <a:rPr lang="en-US" altLang="zh-CN" dirty="0" smtClean="0"/>
              <a:t>9</a:t>
            </a:r>
            <a:r>
              <a:rPr lang="zh-CN" altLang="zh-CN" dirty="0" smtClean="0"/>
              <a:t>月，</a:t>
            </a:r>
            <a:r>
              <a:rPr lang="en-US" altLang="zh-CN" dirty="0" smtClean="0"/>
              <a:t>AMD</a:t>
            </a:r>
            <a:r>
              <a:rPr lang="zh-CN" altLang="zh-CN" dirty="0" smtClean="0"/>
              <a:t>公司首先发布了面向台式机的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位处理器</a:t>
            </a:r>
            <a:r>
              <a:rPr lang="en-US" altLang="zh-CN" dirty="0" smtClean="0"/>
              <a:t>Athlon 64</a:t>
            </a:r>
            <a:r>
              <a:rPr lang="zh-CN" altLang="en-US" dirty="0" smtClean="0"/>
              <a:t>（速龙）</a:t>
            </a:r>
            <a:r>
              <a:rPr lang="zh-CN" altLang="zh-CN" dirty="0" smtClean="0"/>
              <a:t>和</a:t>
            </a:r>
            <a:r>
              <a:rPr lang="en-US" altLang="zh-CN" dirty="0" smtClean="0"/>
              <a:t>64 FX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Intel</a:t>
            </a:r>
            <a:r>
              <a:rPr lang="zh-CN" altLang="zh-CN" dirty="0" smtClean="0"/>
              <a:t>在尝试了新的</a:t>
            </a:r>
            <a:r>
              <a:rPr lang="en-US" altLang="zh-CN" dirty="0" smtClean="0"/>
              <a:t>IA-64</a:t>
            </a:r>
            <a:r>
              <a:rPr lang="zh-CN" altLang="zh-CN" dirty="0" smtClean="0"/>
              <a:t>架构失败后，研发成了扩展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位内存技术</a:t>
            </a:r>
            <a:r>
              <a:rPr lang="en-US" altLang="zh-CN" dirty="0" smtClean="0"/>
              <a:t>EM64T</a:t>
            </a:r>
            <a:r>
              <a:rPr lang="zh-CN" altLang="zh-CN" dirty="0" smtClean="0"/>
              <a:t>架构，并用到了</a:t>
            </a:r>
            <a:r>
              <a:rPr lang="en-US" altLang="zh-CN" dirty="0" smtClean="0"/>
              <a:t>P4 6xx</a:t>
            </a:r>
            <a:r>
              <a:rPr lang="zh-CN" altLang="zh-CN" dirty="0" smtClean="0"/>
              <a:t>和</a:t>
            </a:r>
            <a:r>
              <a:rPr lang="en-US" altLang="zh-CN" dirty="0" smtClean="0"/>
              <a:t>P4 EE</a:t>
            </a:r>
            <a:r>
              <a:rPr lang="zh-CN" altLang="zh-CN" dirty="0" smtClean="0"/>
              <a:t>等系列的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位处理器设计中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随后又推出了一批</a:t>
            </a:r>
            <a:r>
              <a:rPr lang="zh-CN" altLang="en-US" dirty="0" smtClean="0"/>
              <a:t>用于</a:t>
            </a:r>
            <a:r>
              <a:rPr lang="zh-CN" altLang="zh-CN" dirty="0" smtClean="0"/>
              <a:t>手提电脑、工作站和服务器的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</a:t>
            </a:r>
            <a:r>
              <a:rPr lang="en-US" altLang="zh-CN" dirty="0" smtClean="0"/>
              <a:t>CPU</a:t>
            </a:r>
            <a:r>
              <a:rPr lang="zh-CN" altLang="zh-CN" dirty="0" smtClean="0"/>
              <a:t>，标志着</a:t>
            </a:r>
            <a:r>
              <a:rPr lang="en-US" altLang="zh-CN" dirty="0" smtClean="0"/>
              <a:t>64</a:t>
            </a:r>
            <a:r>
              <a:rPr lang="zh-CN" altLang="zh-CN" dirty="0" smtClean="0"/>
              <a:t>位微型机时代的到来。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wheel spokes="4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AMD Athlon 64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1142976" y="1071546"/>
            <a:ext cx="2500330" cy="2083608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5" name="图片 4" descr="Athlon 64 FX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628" y="1071546"/>
            <a:ext cx="2071702" cy="208022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图片 7" descr="Opteron 64位 CPU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3174" y="3857628"/>
            <a:ext cx="2643206" cy="227862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" name="TextBox 5"/>
          <p:cNvSpPr txBox="1"/>
          <p:nvPr/>
        </p:nvSpPr>
        <p:spPr>
          <a:xfrm>
            <a:off x="1000100" y="3214686"/>
            <a:ext cx="30003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 Athlon 64</a:t>
            </a:r>
            <a:r>
              <a:rPr lang="zh-CN" altLang="en-US" sz="20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（速龙）</a:t>
            </a:r>
            <a:endParaRPr lang="zh-CN" altLang="en-US" sz="2000" b="1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57752" y="3214686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AMD Athlon 64 FX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43174" y="6143644"/>
            <a:ext cx="264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AMD Opteron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（皓龙）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14612" y="357166"/>
            <a:ext cx="3177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AMD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位处理器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P4 HT 630 CPU副本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785786" y="1785926"/>
            <a:ext cx="2000264" cy="1928826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6" name="图片 5" descr="P4 630安装后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00760" y="1785926"/>
            <a:ext cx="2643206" cy="1928826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图片 7" descr="P4 630插座-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1802" y="1785926"/>
            <a:ext cx="2636974" cy="1928802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9" name="图片 8" descr="P4 EE 3.46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000496" y="4286256"/>
            <a:ext cx="2428892" cy="21431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10" name="图片 9" descr="P4 EE的LOG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43042" y="4286256"/>
            <a:ext cx="2214578" cy="214314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sp>
        <p:nvSpPr>
          <p:cNvPr id="12" name="矩形 11"/>
          <p:cNvSpPr/>
          <p:nvPr/>
        </p:nvSpPr>
        <p:spPr>
          <a:xfrm>
            <a:off x="785786" y="3714752"/>
            <a:ext cx="2286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P4 630 64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位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CPU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57950" y="3786190"/>
            <a:ext cx="2286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P4 630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安装后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428992" y="3714752"/>
            <a:ext cx="2286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P4 630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的插座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143240" y="6457890"/>
            <a:ext cx="22860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P4 EE 3.46(GHz)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714612" y="714356"/>
            <a:ext cx="34628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位处理器</a:t>
            </a:r>
            <a:endParaRPr lang="zh-CN" altLang="en-US" sz="2800" b="1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571480"/>
            <a:ext cx="7776000" cy="1285884"/>
          </a:xfrm>
        </p:spPr>
        <p:txBody>
          <a:bodyPr>
            <a:normAutofit/>
          </a:bodyPr>
          <a:lstStyle/>
          <a:p>
            <a:r>
              <a:rPr lang="zh-CN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第一代：电子管计算机</a:t>
            </a:r>
            <a:br>
              <a:rPr lang="en-US" altLang="zh-CN" dirty="0" smtClean="0"/>
            </a:br>
            <a:r>
              <a:rPr lang="en-US" altLang="zh-CN" dirty="0" smtClean="0"/>
              <a:t>      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1946</a:t>
            </a:r>
            <a:r>
              <a:rPr lang="zh-CN" altLang="zh-CN" dirty="0" smtClean="0"/>
              <a:t>年</a:t>
            </a:r>
            <a:r>
              <a:rPr lang="zh-CN" altLang="en-US" dirty="0" smtClean="0">
                <a:sym typeface="Symbol" panose="05050102010706020507"/>
              </a:rPr>
              <a:t></a:t>
            </a:r>
            <a:r>
              <a:rPr lang="en-US" altLang="zh-CN" dirty="0" smtClean="0"/>
              <a:t>1957</a:t>
            </a:r>
            <a:r>
              <a:rPr lang="zh-CN" altLang="zh-CN" dirty="0" smtClean="0"/>
              <a:t>年）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2910" y="2000240"/>
            <a:ext cx="7643866" cy="4525963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zh-CN" altLang="zh-CN" dirty="0" smtClean="0"/>
              <a:t>用</a:t>
            </a:r>
            <a:r>
              <a:rPr lang="zh-CN" altLang="zh-CN" dirty="0" smtClean="0">
                <a:solidFill>
                  <a:srgbClr val="00B0F0"/>
                </a:solidFill>
              </a:rPr>
              <a:t>真空电子管</a:t>
            </a:r>
            <a:r>
              <a:rPr lang="zh-CN" altLang="zh-CN" dirty="0" smtClean="0"/>
              <a:t>构成</a:t>
            </a:r>
            <a:r>
              <a:rPr lang="zh-CN" altLang="zh-CN" dirty="0" smtClean="0">
                <a:solidFill>
                  <a:srgbClr val="00B0F0"/>
                </a:solidFill>
              </a:rPr>
              <a:t>运控器</a:t>
            </a:r>
            <a:r>
              <a:rPr lang="zh-CN" altLang="zh-CN" dirty="0" smtClean="0"/>
              <a:t>，用延迟线或磁芯为</a:t>
            </a:r>
            <a:r>
              <a:rPr lang="zh-CN" altLang="zh-CN" dirty="0" smtClean="0">
                <a:solidFill>
                  <a:srgbClr val="00B0F0"/>
                </a:solidFill>
              </a:rPr>
              <a:t>内存</a:t>
            </a:r>
            <a:r>
              <a:rPr lang="zh-CN" altLang="zh-CN" dirty="0" smtClean="0"/>
              <a:t>，以纸带、卡片或磁带为</a:t>
            </a:r>
            <a:r>
              <a:rPr lang="zh-CN" altLang="zh-CN" dirty="0" smtClean="0">
                <a:solidFill>
                  <a:srgbClr val="00B0F0"/>
                </a:solidFill>
              </a:rPr>
              <a:t>外存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zh-CN" altLang="zh-CN" dirty="0" smtClean="0"/>
              <a:t>软件只有</a:t>
            </a:r>
            <a:r>
              <a:rPr lang="zh-CN" altLang="zh-CN" dirty="0" smtClean="0">
                <a:solidFill>
                  <a:srgbClr val="00B0F0"/>
                </a:solidFill>
              </a:rPr>
              <a:t>机器语言</a:t>
            </a:r>
            <a:r>
              <a:rPr lang="zh-CN" altLang="zh-CN" dirty="0" smtClean="0"/>
              <a:t>或</a:t>
            </a:r>
            <a:r>
              <a:rPr lang="zh-CN" altLang="zh-CN" dirty="0" smtClean="0">
                <a:solidFill>
                  <a:srgbClr val="00B0F0"/>
                </a:solidFill>
              </a:rPr>
              <a:t>汇编语言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 algn="just">
              <a:buFont typeface="Wingdings" panose="05000000000000000000" pitchFamily="2" charset="2"/>
              <a:buChar char="Ø"/>
            </a:pPr>
            <a:r>
              <a:rPr lang="zh-CN" altLang="zh-CN" dirty="0" smtClean="0"/>
              <a:t>主要用于</a:t>
            </a:r>
            <a:r>
              <a:rPr lang="zh-CN" altLang="zh-CN" dirty="0" smtClean="0">
                <a:solidFill>
                  <a:srgbClr val="00B0F0"/>
                </a:solidFill>
              </a:rPr>
              <a:t>科学计算</a:t>
            </a:r>
            <a:r>
              <a:rPr lang="zh-CN" altLang="zh-CN" dirty="0" smtClean="0"/>
              <a:t>。机器体积庞大、耗电多、价格昂贵，</a:t>
            </a:r>
            <a:r>
              <a:rPr lang="en-US" altLang="zh-CN" dirty="0" smtClean="0"/>
              <a:t>ENIAC</a:t>
            </a:r>
            <a:r>
              <a:rPr lang="zh-CN" altLang="zh-CN" dirty="0" smtClean="0"/>
              <a:t>是其代表机型。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428604"/>
            <a:ext cx="8229600" cy="207170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联想家悦</a:t>
            </a:r>
            <a:r>
              <a:rPr lang="en-US" altLang="zh-CN" sz="2400" dirty="0" smtClean="0"/>
              <a:t>D2000E PC</a:t>
            </a:r>
            <a:r>
              <a:rPr lang="zh-CN" altLang="en-US" sz="2400" dirty="0" smtClean="0"/>
              <a:t>：</a:t>
            </a:r>
            <a:endParaRPr lang="en-US" sz="2400" dirty="0" smtClean="0"/>
          </a:p>
          <a:p>
            <a:pPr algn="just">
              <a:buNone/>
            </a:pPr>
            <a:r>
              <a:rPr lang="en-US" sz="2400" dirty="0" smtClean="0">
                <a:ea typeface="楷体_GB2312" pitchFamily="49" charset="-122"/>
              </a:rPr>
              <a:t>     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采用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AMD Sempron（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闪龙）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64 2600+  64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位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CPU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，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256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M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B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内存，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DVD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光驱，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2.0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独立音箱，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17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寸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LCD。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主板芯片组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VIA K8M800，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支持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800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MHz HyperTransport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总线、显示接口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AGP 8X、SATA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硬盘接口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、USB 2.0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等主流技术。</a:t>
            </a:r>
            <a:endParaRPr lang="zh-CN" altLang="en-US" sz="24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5" name="图片 4" descr="联想家悦D2000E PC机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28794" y="2500306"/>
            <a:ext cx="5310224" cy="39826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282" y="857232"/>
            <a:ext cx="4071966" cy="507209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sz="3300" dirty="0" smtClean="0"/>
              <a:t>Dell </a:t>
            </a:r>
            <a:r>
              <a:rPr lang="en-US" sz="3300" dirty="0" smtClean="0"/>
              <a:t>Dimension XPS</a:t>
            </a:r>
            <a:r>
              <a:rPr lang="zh-CN" altLang="en-US" sz="3300" dirty="0" smtClean="0"/>
              <a:t>台式机：</a:t>
            </a:r>
            <a:endParaRPr lang="en-US" sz="3300" dirty="0" smtClean="0"/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64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位</a:t>
            </a: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Pentium 4 EE </a:t>
            </a: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CPU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，</a:t>
            </a: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3.20GHz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主频，</a:t>
            </a: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1G B 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内存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120</a:t>
            </a: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GB  SATA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硬盘</a:t>
            </a:r>
            <a:endParaRPr lang="en-US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RADEON  9800XT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显卡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None/>
            </a:pP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      (256MB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显存</a:t>
            </a: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) 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19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寸液晶显示器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altLang="zh-CN" dirty="0" smtClean="0">
                <a:solidFill>
                  <a:schemeClr val="tx1"/>
                </a:solidFill>
                <a:ea typeface="楷体_GB2312" pitchFamily="49" charset="-122"/>
              </a:rPr>
              <a:t>8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倍速</a:t>
            </a: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DVD+R/RW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光驱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SoundBlaster Audigy2</a:t>
            </a:r>
            <a:r>
              <a:rPr lang="zh-CN" altLang="en-US" dirty="0" smtClean="0">
                <a:solidFill>
                  <a:schemeClr val="tx1"/>
                </a:solidFill>
                <a:ea typeface="楷体_GB2312" pitchFamily="49" charset="-122"/>
              </a:rPr>
              <a:t>声卡</a:t>
            </a:r>
            <a:endParaRPr lang="en-US" altLang="zh-CN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Font typeface="Wingdings" panose="05000000000000000000" pitchFamily="2" charset="2"/>
              <a:buChar char="l"/>
            </a:pP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Windows XP Home </a:t>
            </a:r>
            <a:endParaRPr lang="en-US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buSzPct val="74000"/>
              <a:buNone/>
            </a:pPr>
            <a:r>
              <a:rPr lang="en-US" dirty="0" smtClean="0">
                <a:solidFill>
                  <a:schemeClr val="tx1"/>
                </a:solidFill>
                <a:ea typeface="楷体_GB2312" pitchFamily="49" charset="-122"/>
              </a:rPr>
              <a:t>     Edition</a:t>
            </a:r>
            <a:endParaRPr lang="zh-CN" altLang="en-US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4" name="图片 3" descr="Dell Dimension XPS P4电脑.jpg"/>
          <p:cNvPicPr>
            <a:picLocks noChangeAspect="1"/>
          </p:cNvPicPr>
          <p:nvPr/>
        </p:nvPicPr>
        <p:blipFill>
          <a:blip r:embed="rId1" cstate="print">
            <a:grayscl/>
            <a:lum bright="7000" contrast="13000"/>
          </a:blip>
          <a:stretch>
            <a:fillRect/>
          </a:stretch>
        </p:blipFill>
        <p:spPr>
          <a:xfrm>
            <a:off x="4214810" y="1857364"/>
            <a:ext cx="4700762" cy="378621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zh-CN" b="1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个人计算机的发展历史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4348" y="1571612"/>
            <a:ext cx="7686700" cy="4525963"/>
          </a:xfrm>
        </p:spPr>
        <p:txBody>
          <a:bodyPr/>
          <a:lstStyle/>
          <a:p>
            <a:pPr>
              <a:buNone/>
            </a:pPr>
            <a:r>
              <a:rPr lang="en-US" altLang="zh-CN" sz="3200" dirty="0" smtClean="0"/>
              <a:t>8</a:t>
            </a:r>
            <a:r>
              <a:rPr lang="zh-CN" altLang="zh-CN" sz="3200" dirty="0" smtClean="0"/>
              <a:t>）第八代微型机</a:t>
            </a:r>
            <a:endParaRPr lang="zh-CN" altLang="zh-CN" sz="3200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2005</a:t>
            </a:r>
            <a:r>
              <a:rPr lang="zh-CN" altLang="zh-CN" dirty="0" smtClean="0"/>
              <a:t>年</a:t>
            </a:r>
            <a:r>
              <a:rPr lang="en-US" altLang="zh-CN" dirty="0" smtClean="0"/>
              <a:t>6</a:t>
            </a:r>
            <a:r>
              <a:rPr lang="zh-CN" altLang="zh-CN" dirty="0" smtClean="0"/>
              <a:t>月，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和</a:t>
            </a:r>
            <a:r>
              <a:rPr lang="en-US" altLang="zh-CN" dirty="0" smtClean="0"/>
              <a:t>AMD</a:t>
            </a:r>
            <a:r>
              <a:rPr lang="zh-CN" altLang="zh-CN" dirty="0" smtClean="0"/>
              <a:t>相继推出了台式机的双核心处理器。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2006</a:t>
            </a:r>
            <a:r>
              <a:rPr lang="zh-CN" altLang="zh-CN" dirty="0" smtClean="0"/>
              <a:t>年，</a:t>
            </a:r>
            <a:r>
              <a:rPr lang="en-US" altLang="zh-CN" dirty="0" smtClean="0"/>
              <a:t>Intel</a:t>
            </a:r>
            <a:r>
              <a:rPr lang="zh-CN" altLang="zh-CN" dirty="0" smtClean="0"/>
              <a:t>和</a:t>
            </a:r>
            <a:r>
              <a:rPr lang="en-US" altLang="zh-CN" dirty="0" smtClean="0"/>
              <a:t>AMD</a:t>
            </a:r>
            <a:r>
              <a:rPr lang="zh-CN" altLang="zh-CN" dirty="0" smtClean="0"/>
              <a:t>都发布了</a:t>
            </a:r>
            <a:r>
              <a:rPr lang="en-US" altLang="zh-CN" dirty="0" smtClean="0"/>
              <a:t>4</a:t>
            </a:r>
            <a:r>
              <a:rPr lang="zh-CN" altLang="zh-CN" dirty="0" smtClean="0"/>
              <a:t>核心处理器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微型机的发展进入了多核心时代。</a:t>
            </a:r>
            <a:endParaRPr lang="zh-CN" altLang="zh-CN" dirty="0" smtClean="0"/>
          </a:p>
        </p:txBody>
      </p:sp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00166" y="3000372"/>
            <a:ext cx="23952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速龙双核与奔</a:t>
            </a:r>
            <a:r>
              <a:rPr lang="en-US" altLang="zh-CN" sz="20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双核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 descr="Phenom II x6 1090t(6核心)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572000" y="3643314"/>
            <a:ext cx="3333750" cy="24955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7" name="图片 6" descr="Phenom II x6 1100t 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0100" y="3643314"/>
            <a:ext cx="3333750" cy="24955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</p:pic>
      <p:pic>
        <p:nvPicPr>
          <p:cNvPr id="8" name="图片 7" descr="Phenom II x6 1100t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57818" y="1000108"/>
            <a:ext cx="2334902" cy="1747841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000628" y="2786058"/>
            <a:ext cx="3272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Phenom II x6 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羿龙</a:t>
            </a:r>
            <a:r>
              <a:rPr lang="en-US" altLang="zh-CN" sz="2000" b="1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II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六核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 descr="P4-AMD64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428604"/>
            <a:ext cx="3561861" cy="2543169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0" name="TextBox 9"/>
          <p:cNvSpPr txBox="1"/>
          <p:nvPr/>
        </p:nvSpPr>
        <p:spPr>
          <a:xfrm>
            <a:off x="2500298" y="6215082"/>
            <a:ext cx="4331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AMD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羿龙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II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六核处理器设计的主板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Pentium D 950双核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714348" y="928670"/>
            <a:ext cx="3286148" cy="2265221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sp>
        <p:nvSpPr>
          <p:cNvPr id="5" name="TextBox 4"/>
          <p:cNvSpPr txBox="1"/>
          <p:nvPr/>
        </p:nvSpPr>
        <p:spPr>
          <a:xfrm>
            <a:off x="1214414" y="3214686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Pentium D950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双核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 descr="Core 2 Du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6314" y="928670"/>
            <a:ext cx="2928958" cy="228601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图片 7" descr="Core 2 Qur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6314" y="3714752"/>
            <a:ext cx="2928958" cy="228601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3" name="图片 12" descr="Pentium Dual-core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5786" y="3714752"/>
            <a:ext cx="3214710" cy="228601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1000100" y="6072206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Pentium E2140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双核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86314" y="6072206"/>
            <a:ext cx="2786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Core 2 Quad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酷睿四核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57752" y="3214686"/>
            <a:ext cx="2571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Core 2 Duo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酷睿双核</a:t>
            </a:r>
            <a:r>
              <a:rPr lang="en-US" altLang="zh-CN" sz="20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2000" dirty="0">
              <a:solidFill>
                <a:srgbClr val="FFFF00"/>
              </a:solidFill>
              <a:latin typeface="黑体" panose="02010609060101010101" pitchFamily="2" charset="-122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strips dir="ld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ore i5 CPU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357158" y="3429000"/>
            <a:ext cx="3333773" cy="2357454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8" name="图片 7" descr="Core i7.t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29058" y="3429000"/>
            <a:ext cx="4775200" cy="23749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11" name="图片 10" descr="Core i3 第一代 LOG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03848" y="1484784"/>
            <a:ext cx="2286016" cy="171451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75656" y="5877272"/>
            <a:ext cx="1221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i5 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32040" y="5877272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Core i7</a:t>
            </a:r>
            <a:r>
              <a:rPr lang="zh-CN" altLang="en-US" sz="2400" dirty="0" smtClean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rPr>
              <a:t>及其插座</a:t>
            </a:r>
            <a:r>
              <a:rPr lang="en-US" altLang="zh-CN" sz="24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4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03648" y="764704"/>
            <a:ext cx="59046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Intel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发展了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代的智能酷睿处理器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52120" y="2636912"/>
            <a:ext cx="1221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i3 </a:t>
            </a:r>
            <a:endParaRPr lang="zh-CN" altLang="en-US" sz="2400" b="1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wedg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8596" y="4357694"/>
            <a:ext cx="8229600" cy="218599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 smtClean="0"/>
              <a:t>方正卓越</a:t>
            </a:r>
            <a:r>
              <a:rPr lang="en-US" sz="2400" dirty="0" smtClean="0"/>
              <a:t>K100-8480</a:t>
            </a:r>
            <a:r>
              <a:rPr lang="zh-CN" altLang="en-US" sz="2400" dirty="0" smtClean="0"/>
              <a:t>台式机</a:t>
            </a:r>
            <a:endParaRPr lang="en-US" altLang="zh-CN" sz="2400" dirty="0" smtClean="0"/>
          </a:p>
          <a:p>
            <a:pPr algn="just">
              <a:buNone/>
            </a:pP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     采用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Intel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酷睿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2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双核处理器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E4300，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该处理器基于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Conroe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核心，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65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纳米制程，主频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1.8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GHz，800MHz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前端总线，内置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2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MB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二级缓存，功耗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65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W，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内存为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1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GB DDR2，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配置了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160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GB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高速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SATA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硬盘和</a:t>
            </a:r>
            <a:r>
              <a:rPr lang="en-US" sz="2400" dirty="0" smtClean="0">
                <a:solidFill>
                  <a:schemeClr val="tx1"/>
                </a:solidFill>
                <a:ea typeface="楷体_GB2312" pitchFamily="49" charset="-122"/>
              </a:rPr>
              <a:t>GeForce 7100GS 256M DDR2 PCIE-X16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高性能显卡</a:t>
            </a:r>
            <a:r>
              <a:rPr lang="en-US" altLang="zh-CN" sz="2400" dirty="0" smtClean="0">
                <a:solidFill>
                  <a:schemeClr val="tx1"/>
                </a:solidFill>
                <a:ea typeface="楷体_GB2312" pitchFamily="49" charset="-122"/>
              </a:rPr>
              <a:t>,  DVD</a:t>
            </a:r>
            <a:r>
              <a:rPr lang="zh-CN" altLang="en-US" sz="2400" dirty="0" smtClean="0">
                <a:solidFill>
                  <a:schemeClr val="tx1"/>
                </a:solidFill>
                <a:ea typeface="楷体_GB2312" pitchFamily="49" charset="-122"/>
              </a:rPr>
              <a:t>刻录光盘。</a:t>
            </a:r>
            <a:endParaRPr lang="zh-CN" altLang="en-US" sz="24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4" name="图片 3" descr="酷睿2 PC机-方正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928794" y="428604"/>
            <a:ext cx="5238785" cy="392909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</p:spTree>
  </p:cSld>
  <p:clrMapOvr>
    <a:masterClrMapping/>
  </p:clrMapOvr>
  <p:transition spd="slow">
    <p:plus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0034" y="642918"/>
            <a:ext cx="4071966" cy="5214974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Dell Studio XPS 8100</a:t>
            </a:r>
            <a:r>
              <a:rPr lang="zh-CN" altLang="en-US" dirty="0" smtClean="0"/>
              <a:t>台式机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CPU: 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Core i5 </a:t>
            </a: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4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核</a:t>
            </a: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750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,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主频</a:t>
            </a: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2.66GHz</a:t>
            </a:r>
            <a:endParaRPr lang="en-US" altLang="zh-CN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DDR3 1066 4G</a:t>
            </a: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B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内存</a:t>
            </a:r>
            <a:endParaRPr lang="en-US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altLang="zh-CN" sz="2200" dirty="0" smtClean="0">
                <a:solidFill>
                  <a:schemeClr val="tx1"/>
                </a:solidFill>
                <a:ea typeface="楷体_GB2312" pitchFamily="49" charset="-122"/>
              </a:rPr>
              <a:t>8MB 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三级缓存</a:t>
            </a:r>
            <a:endParaRPr lang="en-US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1TB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硬盘</a:t>
            </a:r>
            <a:endParaRPr lang="en-US" altLang="zh-CN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英特尔 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H57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芯片组</a:t>
            </a:r>
            <a:endParaRPr lang="en-US" altLang="zh-CN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DVDRW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驱动器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 </a:t>
            </a:r>
            <a:endParaRPr lang="en-US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64 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位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Win7 Home Premium</a:t>
            </a:r>
            <a:endParaRPr lang="en-US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TruStudio PCTM 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声卡</a:t>
            </a:r>
            <a:endParaRPr lang="en-US" altLang="zh-CN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支持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GPU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的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NVIDIA GeForce GT220</a:t>
            </a: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显卡</a:t>
            </a:r>
            <a:endParaRPr lang="en-US" altLang="zh-CN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spcBef>
                <a:spcPts val="0"/>
              </a:spcBef>
              <a:buFont typeface="Wingdings" panose="05000000000000000000" pitchFamily="2" charset="2"/>
              <a:buChar char="l"/>
            </a:pPr>
            <a:r>
              <a:rPr lang="zh-CN" altLang="en-US" sz="2200" dirty="0" smtClean="0">
                <a:solidFill>
                  <a:schemeClr val="tx1"/>
                </a:solidFill>
                <a:ea typeface="楷体_GB2312" pitchFamily="49" charset="-122"/>
              </a:rPr>
              <a:t>高清宽屏显示器</a:t>
            </a:r>
            <a:r>
              <a:rPr lang="en-US" sz="2200" dirty="0" smtClean="0">
                <a:solidFill>
                  <a:schemeClr val="tx1"/>
                </a:solidFill>
                <a:ea typeface="楷体_GB2312" pitchFamily="49" charset="-122"/>
              </a:rPr>
              <a:t>ST2310</a:t>
            </a:r>
            <a:endParaRPr lang="en-US" sz="2200" dirty="0" smtClean="0">
              <a:solidFill>
                <a:schemeClr val="tx1"/>
              </a:solidFill>
              <a:ea typeface="楷体_GB2312" pitchFamily="49" charset="-122"/>
            </a:endParaRPr>
          </a:p>
          <a:p>
            <a:pPr>
              <a:lnSpc>
                <a:spcPct val="110000"/>
              </a:lnSpc>
              <a:spcBef>
                <a:spcPts val="0"/>
              </a:spcBef>
              <a:buFont typeface="Wingdings" panose="05000000000000000000" pitchFamily="2" charset="2"/>
              <a:buChar char="l"/>
            </a:pPr>
            <a:endParaRPr lang="zh-CN" altLang="en-US" sz="2400" dirty="0">
              <a:solidFill>
                <a:schemeClr val="tx1"/>
              </a:solidFill>
              <a:ea typeface="楷体_GB2312" pitchFamily="49" charset="-122"/>
            </a:endParaRPr>
          </a:p>
        </p:txBody>
      </p:sp>
      <p:pic>
        <p:nvPicPr>
          <p:cNvPr id="4" name="图片 3" descr="Core i5 xps 8100台式电脑.jp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43438" y="1285860"/>
            <a:ext cx="4143404" cy="4143404"/>
          </a:xfrm>
          <a:prstGeom prst="rect">
            <a:avLst/>
          </a:prstGeom>
        </p:spPr>
      </p:pic>
    </p:spTree>
  </p:cSld>
  <p:clrMapOvr>
    <a:masterClrMapping/>
  </p:clrMapOvr>
  <p:transition spd="slow">
    <p:wheel spokes="4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Core i7一体机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4643438" y="3571876"/>
            <a:ext cx="3339315" cy="2499716"/>
          </a:xfr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5" name="图片 4" descr="Core i7台式机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2910" y="3571876"/>
            <a:ext cx="3333750" cy="249555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</p:pic>
      <p:pic>
        <p:nvPicPr>
          <p:cNvPr id="7" name="图片 6" descr="core i3笔记本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612" y="428604"/>
            <a:ext cx="3333750" cy="249555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8" name="TextBox 7"/>
          <p:cNvSpPr txBox="1"/>
          <p:nvPr/>
        </p:nvSpPr>
        <p:spPr>
          <a:xfrm>
            <a:off x="928662" y="6143644"/>
            <a:ext cx="252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Core i7</a:t>
            </a:r>
            <a:r>
              <a:rPr lang="zh-CN" altLang="en-US" sz="2000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的台式机</a:t>
            </a:r>
            <a:endParaRPr lang="zh-CN" altLang="en-US" sz="2000" dirty="0">
              <a:solidFill>
                <a:srgbClr val="FFFF00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29190" y="6072206"/>
            <a:ext cx="25236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Core i7</a:t>
            </a:r>
            <a:r>
              <a:rPr lang="zh-CN" altLang="en-US" sz="2000" dirty="0" smtClean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的一体机</a:t>
            </a:r>
            <a:endParaRPr lang="zh-CN" altLang="en-US" sz="2000" dirty="0">
              <a:solidFill>
                <a:srgbClr val="FFFF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00298" y="2928934"/>
            <a:ext cx="3887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FF00"/>
                </a:solidFill>
              </a:rPr>
              <a:t>采用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i3</a:t>
            </a:r>
            <a:r>
              <a:rPr lang="zh-CN" altLang="en-US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Win8</a:t>
            </a:r>
            <a:r>
              <a:rPr lang="zh-CN" altLang="en-US" sz="2000" dirty="0" smtClean="0">
                <a:solidFill>
                  <a:srgbClr val="FFFF00"/>
                </a:solidFill>
              </a:rPr>
              <a:t>的笔记本电脑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15616" y="2492896"/>
            <a:ext cx="691276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2018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10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月，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推出第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代智能酷睿处理器</a:t>
            </a:r>
            <a:r>
              <a:rPr lang="en-US" altLang="zh-CN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i9-9900K</a:t>
            </a:r>
            <a:r>
              <a:rPr lang="zh-CN" altLang="en-US" sz="2800" b="1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。主要参数：</a:t>
            </a:r>
            <a:endParaRPr lang="en-US" altLang="zh-CN" sz="2800" b="1" dirty="0" smtClean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制程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14nm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，接口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LGA 1151 	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核心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8   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线程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16    64 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位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工作频率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3.6GHz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，可睿频到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5GHz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二级缓存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2MB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，三级缓存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16MB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支持内存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DDR4-2666MHz </a:t>
            </a: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等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功耗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95W</a:t>
            </a:r>
            <a:endParaRPr lang="en-US" altLang="zh-CN" sz="2400" dirty="0" smtClean="0">
              <a:solidFill>
                <a:srgbClr val="FFFF00"/>
              </a:solidFill>
              <a:latin typeface="Arial Black" panose="020B0A04020102020204" pitchFamily="34" charset="0"/>
              <a:ea typeface="黑体" panose="0201060906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兼容主板 </a:t>
            </a:r>
            <a:r>
              <a:rPr lang="en-US" altLang="zh-CN" sz="2400" dirty="0" smtClean="0">
                <a:solidFill>
                  <a:srgbClr val="FFFF00"/>
                </a:solidFill>
                <a:latin typeface="Arial Black" panose="020B0A04020102020204" pitchFamily="34" charset="0"/>
                <a:ea typeface="黑体" panose="02010609060101010101" pitchFamily="2" charset="-122"/>
              </a:rPr>
              <a:t>Z370</a:t>
            </a:r>
            <a:endParaRPr lang="zh-CN" altLang="en-US" sz="2000" dirty="0">
              <a:solidFill>
                <a:srgbClr val="FFFF00"/>
              </a:solidFill>
            </a:endParaRPr>
          </a:p>
        </p:txBody>
      </p:sp>
      <p:pic>
        <p:nvPicPr>
          <p:cNvPr id="15" name="内容占位符 14" descr="i9-9900K.jpg"/>
          <p:cNvPicPr>
            <a:picLocks noGrp="1" noChangeAspect="1"/>
          </p:cNvPicPr>
          <p:nvPr>
            <p:ph idx="1"/>
          </p:nvPr>
        </p:nvPicPr>
        <p:blipFill>
          <a:blip r:embed="rId1" cstate="print"/>
          <a:stretch>
            <a:fillRect/>
          </a:stretch>
        </p:blipFill>
        <p:spPr>
          <a:xfrm>
            <a:off x="3563888" y="404664"/>
            <a:ext cx="2042160" cy="1973580"/>
          </a:xfrm>
        </p:spPr>
      </p:pic>
    </p:spTree>
  </p:cSld>
  <p:clrMapOvr>
    <a:masterClrMapping/>
  </p:clrMapOvr>
  <p:transition spd="slow">
    <p:newsfla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1472" y="571480"/>
            <a:ext cx="7776000" cy="1143000"/>
          </a:xfrm>
        </p:spPr>
        <p:txBody>
          <a:bodyPr>
            <a:normAutofit fontScale="90000"/>
          </a:bodyPr>
          <a:lstStyle/>
          <a:p>
            <a:r>
              <a:rPr lang="zh-CN" altLang="zh-CN" sz="4000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第二代：晶体管计算机</a:t>
            </a:r>
            <a:br>
              <a:rPr lang="en-US" altLang="zh-CN" sz="4000" dirty="0" smtClean="0"/>
            </a:br>
            <a:r>
              <a:rPr lang="en-US" altLang="zh-CN" dirty="0" smtClean="0"/>
              <a:t>        </a:t>
            </a:r>
            <a:r>
              <a:rPr lang="zh-CN" altLang="zh-CN" sz="4000" dirty="0" smtClean="0"/>
              <a:t>（</a:t>
            </a:r>
            <a:r>
              <a:rPr lang="en-US" altLang="zh-CN" sz="4000" dirty="0" smtClean="0"/>
              <a:t>1958</a:t>
            </a:r>
            <a:r>
              <a:rPr lang="zh-CN" altLang="zh-CN" sz="4000" dirty="0" smtClean="0"/>
              <a:t>年</a:t>
            </a:r>
            <a:r>
              <a:rPr lang="zh-CN" altLang="en-US" sz="4000" dirty="0" smtClean="0">
                <a:sym typeface="Symbol" panose="05050102010706020507"/>
              </a:rPr>
              <a:t></a:t>
            </a:r>
            <a:r>
              <a:rPr lang="en-US" altLang="zh-CN" sz="4000" dirty="0" smtClean="0"/>
              <a:t>1964</a:t>
            </a:r>
            <a:r>
              <a:rPr lang="zh-CN" altLang="zh-CN" sz="4000" dirty="0" smtClean="0"/>
              <a:t>年）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02"/>
            <a:ext cx="8229600" cy="4197361"/>
          </a:xfrm>
        </p:spPr>
        <p:txBody>
          <a:bodyPr>
            <a:normAutofit/>
          </a:bodyPr>
          <a:lstStyle/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zh-CN" dirty="0" smtClean="0"/>
              <a:t>采用</a:t>
            </a:r>
            <a:r>
              <a:rPr lang="zh-CN" altLang="zh-CN" dirty="0" smtClean="0">
                <a:solidFill>
                  <a:srgbClr val="00B0F0"/>
                </a:solidFill>
              </a:rPr>
              <a:t>晶体管</a:t>
            </a:r>
            <a:r>
              <a:rPr lang="zh-CN" altLang="zh-CN" dirty="0" smtClean="0"/>
              <a:t>做基本器件，仍以磁芯为内存，以磁带或磁盘为外存，运算速度约几十万次</a:t>
            </a:r>
            <a:r>
              <a:rPr lang="en-US" altLang="zh-CN" dirty="0" smtClean="0"/>
              <a:t>/</a:t>
            </a:r>
            <a:r>
              <a:rPr lang="zh-CN" altLang="zh-CN" dirty="0" smtClean="0"/>
              <a:t>秒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zh-CN" dirty="0" smtClean="0"/>
              <a:t>开始配用</a:t>
            </a:r>
            <a:r>
              <a:rPr lang="zh-CN" altLang="zh-CN" dirty="0" smtClean="0">
                <a:solidFill>
                  <a:srgbClr val="00B0F0"/>
                </a:solidFill>
              </a:rPr>
              <a:t>高级算法语言</a:t>
            </a:r>
            <a:r>
              <a:rPr lang="zh-CN" altLang="zh-CN" dirty="0" smtClean="0"/>
              <a:t>，如</a:t>
            </a:r>
            <a:r>
              <a:rPr lang="en-US" altLang="zh-CN" dirty="0" smtClean="0"/>
              <a:t>BASIC</a:t>
            </a:r>
            <a:r>
              <a:rPr lang="zh-CN" altLang="zh-CN" dirty="0" smtClean="0"/>
              <a:t>、</a:t>
            </a:r>
            <a:r>
              <a:rPr lang="en-US" altLang="zh-CN" dirty="0" smtClean="0"/>
              <a:t>FORTRAN</a:t>
            </a:r>
            <a:r>
              <a:rPr lang="zh-CN" altLang="zh-CN" dirty="0" smtClean="0"/>
              <a:t>和</a:t>
            </a:r>
            <a:r>
              <a:rPr lang="en-US" altLang="zh-CN" dirty="0" smtClean="0"/>
              <a:t>COBOL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zh-CN" dirty="0" smtClean="0"/>
              <a:t>主要用于</a:t>
            </a:r>
            <a:r>
              <a:rPr lang="zh-CN" altLang="zh-CN" dirty="0" smtClean="0">
                <a:solidFill>
                  <a:srgbClr val="00B0F0"/>
                </a:solidFill>
              </a:rPr>
              <a:t>事务管理</a:t>
            </a:r>
            <a:r>
              <a:rPr lang="zh-CN" altLang="zh-CN" dirty="0" smtClean="0"/>
              <a:t>和</a:t>
            </a:r>
            <a:r>
              <a:rPr lang="zh-CN" altLang="zh-CN" dirty="0" smtClean="0">
                <a:solidFill>
                  <a:srgbClr val="00B0F0"/>
                </a:solidFill>
              </a:rPr>
              <a:t>工业控制</a:t>
            </a:r>
            <a:r>
              <a:rPr lang="zh-CN" altLang="zh-CN" dirty="0" smtClean="0"/>
              <a:t>，代表机型是</a:t>
            </a:r>
            <a:r>
              <a:rPr lang="en-US" altLang="zh-CN" dirty="0" smtClean="0"/>
              <a:t>IBM 7000</a:t>
            </a:r>
            <a:r>
              <a:rPr lang="zh-CN" altLang="zh-CN" dirty="0" smtClean="0"/>
              <a:t>系列计算机。</a:t>
            </a:r>
            <a:endParaRPr lang="en-US" altLang="zh-CN" dirty="0" smtClean="0"/>
          </a:p>
          <a:p>
            <a:pPr algn="just"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zh-CN" altLang="zh-CN" dirty="0" smtClean="0"/>
              <a:t>与第一代相比，有体积小、速度快、能耗少、价格低等显著优点，扩大了计算机的应用领域。</a:t>
            </a:r>
            <a:endParaRPr lang="zh-CN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pull dir="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158" y="642918"/>
            <a:ext cx="8229600" cy="1143008"/>
          </a:xfrm>
        </p:spPr>
        <p:txBody>
          <a:bodyPr>
            <a:normAutofit fontScale="92500"/>
          </a:bodyPr>
          <a:lstStyle/>
          <a:p>
            <a:pPr algn="just">
              <a:spcBef>
                <a:spcPct val="50000"/>
              </a:spcBef>
            </a:pPr>
            <a:r>
              <a:rPr lang="en-US" altLang="zh-CN" dirty="0" smtClean="0">
                <a:ea typeface="楷体_GB2312" pitchFamily="49" charset="-122"/>
              </a:rPr>
              <a:t> 1954</a:t>
            </a:r>
            <a:r>
              <a:rPr lang="zh-CN" altLang="en-US" dirty="0" smtClean="0">
                <a:ea typeface="楷体_GB2312" pitchFamily="49" charset="-122"/>
              </a:rPr>
              <a:t>年，美国贝尔实验室研制成功第一台使用晶体管线路的计算机</a:t>
            </a:r>
            <a:r>
              <a:rPr lang="en-US" altLang="zh-CN" dirty="0" smtClean="0">
                <a:ea typeface="楷体_GB2312" pitchFamily="49" charset="-122"/>
              </a:rPr>
              <a:t>TRADIC(</a:t>
            </a:r>
            <a:r>
              <a:rPr lang="zh-CN" altLang="en-US" dirty="0" smtClean="0">
                <a:ea typeface="楷体_GB2312" pitchFamily="49" charset="-122"/>
              </a:rPr>
              <a:t>催迪克</a:t>
            </a:r>
            <a:r>
              <a:rPr lang="en-US" altLang="zh-CN" dirty="0" smtClean="0">
                <a:ea typeface="楷体_GB2312" pitchFamily="49" charset="-122"/>
              </a:rPr>
              <a:t>)</a:t>
            </a:r>
            <a:r>
              <a:rPr lang="zh-CN" altLang="en-US" dirty="0" smtClean="0">
                <a:ea typeface="楷体_GB2312" pitchFamily="49" charset="-122"/>
              </a:rPr>
              <a:t>，装有</a:t>
            </a:r>
            <a:r>
              <a:rPr lang="en-US" altLang="zh-CN" dirty="0" smtClean="0">
                <a:ea typeface="楷体_GB2312" pitchFamily="49" charset="-122"/>
              </a:rPr>
              <a:t>800</a:t>
            </a:r>
            <a:r>
              <a:rPr lang="zh-CN" altLang="en-US" dirty="0" smtClean="0">
                <a:ea typeface="楷体_GB2312" pitchFamily="49" charset="-122"/>
              </a:rPr>
              <a:t>个</a:t>
            </a:r>
            <a:r>
              <a:rPr lang="zh-CN" altLang="en-US" dirty="0" smtClean="0">
                <a:solidFill>
                  <a:srgbClr val="00B0F0"/>
                </a:solidFill>
                <a:ea typeface="楷体_GB2312" pitchFamily="49" charset="-122"/>
              </a:rPr>
              <a:t>晶体管</a:t>
            </a:r>
            <a:r>
              <a:rPr lang="zh-CN" altLang="en-US" dirty="0" smtClean="0">
                <a:ea typeface="楷体_GB2312" pitchFamily="49" charset="-122"/>
              </a:rPr>
              <a:t>。 </a:t>
            </a:r>
            <a:endParaRPr lang="zh-CN" altLang="en-US" dirty="0">
              <a:ea typeface="楷体_GB2312" pitchFamily="49" charset="-122"/>
            </a:endParaRPr>
          </a:p>
        </p:txBody>
      </p:sp>
      <p:grpSp>
        <p:nvGrpSpPr>
          <p:cNvPr id="4" name="Group 18"/>
          <p:cNvGrpSpPr/>
          <p:nvPr/>
        </p:nvGrpSpPr>
        <p:grpSpPr bwMode="auto">
          <a:xfrm>
            <a:off x="1071538" y="1857364"/>
            <a:ext cx="3929090" cy="4572032"/>
            <a:chOff x="336" y="1680"/>
            <a:chExt cx="1944" cy="2160"/>
          </a:xfrm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</p:grpSpPr>
        <p:pic>
          <p:nvPicPr>
            <p:cNvPr id="5" name="Picture 6" descr="img2007033000302812738"/>
            <p:cNvPicPr>
              <a:picLocks noChangeAspect="1" noChangeArrowheads="1"/>
            </p:cNvPicPr>
            <p:nvPr/>
          </p:nvPicPr>
          <p:blipFill>
            <a:blip r:embed="rId1" cstate="print"/>
            <a:srcRect/>
            <a:stretch>
              <a:fillRect/>
            </a:stretch>
          </p:blipFill>
          <p:spPr bwMode="auto">
            <a:xfrm>
              <a:off x="336" y="1680"/>
              <a:ext cx="1944" cy="2160"/>
            </a:xfrm>
            <a:prstGeom prst="rect">
              <a:avLst/>
            </a:prstGeom>
            <a:noFill/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</p:pic>
        <p:sp>
          <p:nvSpPr>
            <p:cNvPr id="6" name="WordArt 10"/>
            <p:cNvSpPr>
              <a:spLocks noChangeArrowheads="1" noChangeShapeType="1" noTextEdit="1"/>
            </p:cNvSpPr>
            <p:nvPr/>
          </p:nvSpPr>
          <p:spPr bwMode="auto">
            <a:xfrm>
              <a:off x="1056" y="3600"/>
              <a:ext cx="654" cy="225"/>
            </a:xfrm>
            <a:prstGeom prst="rect">
              <a:avLst/>
            </a:prstGeom>
            <a:ln>
              <a:noFill/>
            </a:ln>
            <a:effectLst>
              <a:outerShdw blurRad="107950" dist="12700" dir="5400000" algn="ctr">
                <a:srgbClr val="000000"/>
              </a:outerShdw>
            </a:effectLst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endParaRPr lang="zh-CN" altLang="en-US" sz="3600" kern="10" dirty="0">
                <a:ln w="12700">
                  <a:solidFill>
                    <a:srgbClr val="3333CC"/>
                  </a:solidFill>
                  <a:round/>
                </a:ln>
                <a:solidFill>
                  <a:srgbClr val="FFC000"/>
                </a:solidFill>
                <a:effectLst>
                  <a:outerShdw dist="45791" dir="2021404" algn="ctr" rotWithShape="0">
                    <a:srgbClr val="9999FF"/>
                  </a:outerShdw>
                </a:effectLst>
                <a:latin typeface="Times New Roman" panose="02020603050405020304" pitchFamily="18" charset="0"/>
                <a:ea typeface="Dotum" pitchFamily="34" charset="-127"/>
                <a:cs typeface="Times New Roman" panose="02020603050405020304" pitchFamily="18" charset="0"/>
              </a:endParaRPr>
            </a:p>
          </p:txBody>
        </p:sp>
      </p:grpSp>
      <p:pic>
        <p:nvPicPr>
          <p:cNvPr id="12" name="Picture 4" descr="晶体管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15008" y="2285992"/>
            <a:ext cx="1928826" cy="3816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</p:spTree>
  </p:cSld>
  <p:clrMapOvr>
    <a:masterClrMapping/>
  </p:clrMapOvr>
  <p:transition spd="slow">
    <p:wheel spokes="4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642918"/>
            <a:ext cx="7776000" cy="1143000"/>
          </a:xfrm>
        </p:spPr>
        <p:txBody>
          <a:bodyPr>
            <a:noAutofit/>
          </a:bodyPr>
          <a:lstStyle/>
          <a:p>
            <a:r>
              <a:rPr lang="zh-CN" altLang="zh-CN" b="1" dirty="0" smtClean="0">
                <a:solidFill>
                  <a:srgbClr val="00FF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第三代：集成电路计算机</a:t>
            </a:r>
            <a:br>
              <a:rPr lang="en-US" altLang="zh-CN" dirty="0" smtClean="0"/>
            </a:br>
            <a:r>
              <a:rPr lang="en-US" altLang="zh-CN" dirty="0" smtClean="0"/>
              <a:t>       </a:t>
            </a:r>
            <a:r>
              <a:rPr lang="zh-CN" altLang="zh-CN" dirty="0" smtClean="0"/>
              <a:t>（</a:t>
            </a:r>
            <a:r>
              <a:rPr lang="en-US" altLang="zh-CN" dirty="0" smtClean="0"/>
              <a:t>1964</a:t>
            </a:r>
            <a:r>
              <a:rPr lang="zh-CN" altLang="zh-CN" dirty="0" smtClean="0"/>
              <a:t>年</a:t>
            </a:r>
            <a:r>
              <a:rPr lang="zh-CN" altLang="en-US" dirty="0" smtClean="0">
                <a:sym typeface="Symbol" panose="05050102010706020507"/>
              </a:rPr>
              <a:t></a:t>
            </a:r>
            <a:r>
              <a:rPr lang="en-US" altLang="zh-CN" dirty="0" smtClean="0"/>
              <a:t>1972</a:t>
            </a:r>
            <a:r>
              <a:rPr lang="zh-CN" altLang="zh-CN" dirty="0" smtClean="0"/>
              <a:t>年）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28802"/>
            <a:ext cx="7758138" cy="4500594"/>
          </a:xfrm>
        </p:spPr>
        <p:txBody>
          <a:bodyPr>
            <a:normAutofit fontScale="92500" lnSpcReduction="10000"/>
          </a:bodyPr>
          <a:lstStyle/>
          <a:p>
            <a:pPr algn="just">
              <a:spcBef>
                <a:spcPts val="1800"/>
              </a:spcBef>
            </a:pPr>
            <a:r>
              <a:rPr lang="zh-CN" altLang="zh-CN" dirty="0" smtClean="0"/>
              <a:t>以</a:t>
            </a:r>
            <a:r>
              <a:rPr lang="zh-CN" altLang="zh-CN" dirty="0" smtClean="0">
                <a:solidFill>
                  <a:srgbClr val="00B0F0"/>
                </a:solidFill>
              </a:rPr>
              <a:t>中、小规模集成电路</a:t>
            </a:r>
            <a:r>
              <a:rPr lang="zh-CN" altLang="zh-CN" dirty="0" smtClean="0"/>
              <a:t>为基本器件，开始采用</a:t>
            </a:r>
            <a:r>
              <a:rPr lang="zh-CN" altLang="zh-CN" dirty="0" smtClean="0">
                <a:solidFill>
                  <a:srgbClr val="00B0F0"/>
                </a:solidFill>
              </a:rPr>
              <a:t>半导体存储器</a:t>
            </a:r>
            <a:r>
              <a:rPr lang="zh-CN" altLang="zh-CN" dirty="0" smtClean="0"/>
              <a:t>做内存，以磁带或磁盘为外存，运算速度达到几十万～几百万次</a:t>
            </a:r>
            <a:r>
              <a:rPr lang="en-US" altLang="zh-CN" dirty="0" smtClean="0"/>
              <a:t>/</a:t>
            </a:r>
            <a:r>
              <a:rPr lang="zh-CN" altLang="zh-CN" dirty="0" smtClean="0"/>
              <a:t>秒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除了能运行多种高级算法语言外，还配置了</a:t>
            </a:r>
            <a:r>
              <a:rPr lang="zh-CN" altLang="zh-CN" dirty="0" smtClean="0">
                <a:solidFill>
                  <a:srgbClr val="00B0F0"/>
                </a:solidFill>
              </a:rPr>
              <a:t>操作系统</a:t>
            </a:r>
            <a:r>
              <a:rPr lang="zh-CN" altLang="zh-CN" dirty="0" smtClean="0"/>
              <a:t>，除用于数值计算外，也开始在</a:t>
            </a:r>
            <a:r>
              <a:rPr lang="zh-CN" altLang="zh-CN" dirty="0" smtClean="0">
                <a:solidFill>
                  <a:srgbClr val="00B0F0"/>
                </a:solidFill>
              </a:rPr>
              <a:t>管理和控制领域</a:t>
            </a:r>
            <a:r>
              <a:rPr lang="zh-CN" altLang="zh-CN" dirty="0" smtClean="0"/>
              <a:t>发挥作用。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zh-CN" altLang="zh-CN" dirty="0" smtClean="0"/>
              <a:t>代表机型是</a:t>
            </a:r>
            <a:r>
              <a:rPr lang="en-US" altLang="zh-CN" dirty="0" smtClean="0"/>
              <a:t>IBM System/360</a:t>
            </a:r>
            <a:r>
              <a:rPr lang="zh-CN" altLang="zh-CN" dirty="0" smtClean="0"/>
              <a:t>，其优点是体积更小、速度更快、能耗更小、寿命更长。</a:t>
            </a:r>
            <a:endParaRPr lang="en-US" altLang="zh-CN" dirty="0" smtClean="0"/>
          </a:p>
          <a:p>
            <a:pPr algn="just">
              <a:spcBef>
                <a:spcPts val="1800"/>
              </a:spcBef>
            </a:pPr>
            <a:r>
              <a:rPr lang="en-US" altLang="zh-CN" dirty="0" smtClean="0"/>
              <a:t> </a:t>
            </a:r>
            <a:r>
              <a:rPr lang="zh-CN" altLang="zh-CN" dirty="0" smtClean="0"/>
              <a:t>从这个阶段开始，计算机的设计和制造领域出现了标准化、通用化和系列化的格局。</a:t>
            </a:r>
            <a:endParaRPr lang="zh-CN" altLang="zh-CN" dirty="0" smtClean="0"/>
          </a:p>
          <a:p>
            <a:pPr algn="just"/>
            <a:endParaRPr lang="zh-CN" altLang="en-US" dirty="0"/>
          </a:p>
        </p:txBody>
      </p:sp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00043"/>
            <a:ext cx="8229600" cy="1143008"/>
          </a:xfrm>
        </p:spPr>
        <p:txBody>
          <a:bodyPr/>
          <a:lstStyle/>
          <a:p>
            <a:r>
              <a:rPr lang="en-US" altLang="zh-CN" dirty="0" smtClean="0">
                <a:ea typeface="仿宋_GB2312" pitchFamily="49" charset="-122"/>
              </a:rPr>
              <a:t>1964</a:t>
            </a:r>
            <a:r>
              <a:rPr lang="zh-CN" altLang="en-US" dirty="0" smtClean="0">
                <a:ea typeface="仿宋_GB2312" pitchFamily="49" charset="-122"/>
              </a:rPr>
              <a:t>年，美国</a:t>
            </a:r>
            <a:r>
              <a:rPr lang="en-US" altLang="zh-CN" dirty="0" smtClean="0">
                <a:ea typeface="仿宋_GB2312" pitchFamily="49" charset="-122"/>
              </a:rPr>
              <a:t>IBM</a:t>
            </a:r>
            <a:r>
              <a:rPr lang="zh-CN" altLang="en-US" dirty="0" smtClean="0">
                <a:ea typeface="仿宋_GB2312" pitchFamily="49" charset="-122"/>
              </a:rPr>
              <a:t>公司研制成功第一个采用集成电路的通用电子计算机系列</a:t>
            </a:r>
            <a:r>
              <a:rPr lang="en-US" altLang="zh-CN" dirty="0" smtClean="0">
                <a:ea typeface="仿宋_GB2312" pitchFamily="49" charset="-122"/>
              </a:rPr>
              <a:t>IBM360</a:t>
            </a:r>
            <a:r>
              <a:rPr lang="zh-CN" altLang="en-US" dirty="0" smtClean="0">
                <a:ea typeface="仿宋_GB2312" pitchFamily="49" charset="-122"/>
              </a:rPr>
              <a:t>系统</a:t>
            </a:r>
            <a:r>
              <a:rPr lang="zh-CN" altLang="en-US" dirty="0" smtClean="0"/>
              <a:t> 。</a:t>
            </a:r>
            <a:endParaRPr lang="zh-CN" altLang="en-US" dirty="0" smtClean="0"/>
          </a:p>
          <a:p>
            <a:endParaRPr lang="zh-CN" altLang="en-US" dirty="0"/>
          </a:p>
        </p:txBody>
      </p:sp>
      <p:pic>
        <p:nvPicPr>
          <p:cNvPr id="5" name="Picture 7" descr="jsj5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1071538" y="1785926"/>
            <a:ext cx="3831717" cy="4398408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</p:spPr>
      </p:pic>
      <p:grpSp>
        <p:nvGrpSpPr>
          <p:cNvPr id="2" name="Group 22"/>
          <p:cNvGrpSpPr/>
          <p:nvPr/>
        </p:nvGrpSpPr>
        <p:grpSpPr bwMode="auto">
          <a:xfrm>
            <a:off x="5500694" y="3500438"/>
            <a:ext cx="2428893" cy="2500329"/>
            <a:chOff x="1973" y="2115"/>
            <a:chExt cx="1394" cy="1493"/>
          </a:xfrm>
        </p:grpSpPr>
        <p:pic>
          <p:nvPicPr>
            <p:cNvPr id="8" name="Picture 11" descr="225px-InternalIntegratedCircuit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73" y="2115"/>
              <a:ext cx="1315" cy="1157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/>
            </a:sp3d>
          </p:spPr>
        </p:pic>
        <p:sp>
          <p:nvSpPr>
            <p:cNvPr id="9" name="Text Box 13"/>
            <p:cNvSpPr txBox="1">
              <a:spLocks noChangeArrowheads="1"/>
            </p:cNvSpPr>
            <p:nvPr/>
          </p:nvSpPr>
          <p:spPr bwMode="auto">
            <a:xfrm>
              <a:off x="1973" y="3375"/>
              <a:ext cx="1394" cy="233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dirty="0" smtClean="0">
                  <a:solidFill>
                    <a:srgbClr val="FFFF00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rPr>
                <a:t>机内的集</a:t>
              </a:r>
              <a:r>
                <a:rPr lang="zh-CN" altLang="en-US" dirty="0">
                  <a:solidFill>
                    <a:srgbClr val="FFFF00"/>
                  </a:solidFill>
                  <a:latin typeface="黑体" panose="02010609060101010101" pitchFamily="2" charset="-122"/>
                  <a:ea typeface="黑体" panose="02010609060101010101" pitchFamily="2" charset="-122"/>
                  <a:cs typeface="Times New Roman" panose="02020603050405020304" pitchFamily="18" charset="0"/>
                </a:rPr>
                <a:t>成电路板</a:t>
              </a:r>
              <a:endParaRPr lang="zh-CN" altLang="en-US" dirty="0">
                <a:solidFill>
                  <a:srgbClr val="FFFF00"/>
                </a:solidFill>
                <a:latin typeface="黑体" panose="02010609060101010101" pitchFamily="2" charset="-122"/>
                <a:ea typeface="黑体" panose="0201060906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2357422" y="6215082"/>
            <a:ext cx="2212992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IBM360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计算机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5715008" y="1857364"/>
          <a:ext cx="1745070" cy="1109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剪辑" r:id="rId3" imgW="25869900" imgH="21583650" progId="">
                  <p:embed/>
                </p:oleObj>
              </mc:Choice>
              <mc:Fallback>
                <p:oleObj name="剪辑" r:id="rId3" imgW="25869900" imgH="21583650" progId="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715008" y="1857364"/>
                        <a:ext cx="1745070" cy="110992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13"/>
          <p:cNvSpPr txBox="1">
            <a:spLocks noChangeArrowheads="1"/>
          </p:cNvSpPr>
          <p:nvPr/>
        </p:nvSpPr>
        <p:spPr bwMode="auto">
          <a:xfrm>
            <a:off x="6357950" y="2786058"/>
            <a:ext cx="2212992" cy="369332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IC</a:t>
            </a:r>
            <a:r>
              <a:rPr lang="zh-CN" altLang="en-US" dirty="0" smtClean="0">
                <a:solidFill>
                  <a:srgbClr val="FFFF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芯片与插座</a:t>
            </a:r>
            <a:endParaRPr lang="zh-CN" altLang="en-US" dirty="0">
              <a:solidFill>
                <a:srgbClr val="FFFF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ll dir="r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凤舞九天">
  <a:themeElements>
    <a:clrScheme name="跋涉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凤舞九天">
      <a:majorFont>
        <a:latin typeface="Footlight MT Light"/>
        <a:ea typeface=""/>
        <a:cs typeface=""/>
        <a:font script="Jpan" typeface="ＭＳ Ｐゴシック"/>
        <a:font script="Hang" typeface="맑은 고딕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oudy Old Style"/>
        <a:ea typeface=""/>
        <a:cs typeface=""/>
        <a:font script="Jpan" typeface="ＭＳ Ｐ明朝"/>
        <a:font script="Hang" typeface="HY견명조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凤舞九天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65000"/>
                <a:satMod val="180000"/>
              </a:schemeClr>
            </a:gs>
            <a:gs pos="50000">
              <a:schemeClr val="phClr">
                <a:tint val="40000"/>
                <a:satMod val="175000"/>
              </a:schemeClr>
            </a:gs>
            <a:gs pos="100000">
              <a:schemeClr val="phClr">
                <a:tint val="65000"/>
                <a:satMod val="180000"/>
              </a:schemeClr>
            </a:gs>
          </a:gsLst>
          <a:lin ang="0" scaled="1"/>
        </a:gradFill>
        <a:gradFill rotWithShape="1">
          <a:gsLst>
            <a:gs pos="0">
              <a:schemeClr val="phClr">
                <a:shade val="38000"/>
                <a:satMod val="150000"/>
              </a:schemeClr>
            </a:gs>
            <a:gs pos="50000">
              <a:schemeClr val="phClr">
                <a:shade val="100000"/>
                <a:satMod val="100000"/>
              </a:schemeClr>
            </a:gs>
            <a:gs pos="100000">
              <a:schemeClr val="phClr">
                <a:shade val="38000"/>
                <a:satMod val="150000"/>
              </a:schemeClr>
            </a:gs>
          </a:gsLst>
          <a:lin ang="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</a:effectStyle>
        <a:effectStyle>
          <a:effectLst>
            <a:outerShdw blurRad="190500" dist="78600" dir="2700000" rotWithShape="0">
              <a:srgbClr val="000000">
                <a:alpha val="3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00000"/>
              </a:schemeClr>
            </a:gs>
            <a:gs pos="100000">
              <a:schemeClr val="phClr">
                <a:shade val="15000"/>
                <a:satMod val="300000"/>
              </a:schemeClr>
            </a:gs>
          </a:gsLst>
          <a:path path="circle">
            <a:fillToRect l="10000" t="180000" r="1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90000"/>
                <a:shade val="100000"/>
                <a:hueMod val="100000"/>
                <a:satMod val="100000"/>
              </a:schemeClr>
            </a:duotone>
          </a:blip>
          <a:tile tx="0" ty="0" sx="50000" sy="50000" flip="x" algn="tl"/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Phoenix</Template>
  <TotalTime>0</TotalTime>
  <Words>7468</Words>
  <Application>WPS 演示</Application>
  <PresentationFormat>全屏显示(4:3)</PresentationFormat>
  <Paragraphs>422</Paragraphs>
  <Slides>59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59</vt:i4>
      </vt:variant>
    </vt:vector>
  </HeadingPairs>
  <TitlesOfParts>
    <vt:vector size="88" baseType="lpstr">
      <vt:lpstr>Arial</vt:lpstr>
      <vt:lpstr>宋体</vt:lpstr>
      <vt:lpstr>Wingdings</vt:lpstr>
      <vt:lpstr>楷体_GB2312</vt:lpstr>
      <vt:lpstr>新宋体</vt:lpstr>
      <vt:lpstr>华文中宋</vt:lpstr>
      <vt:lpstr>黑体</vt:lpstr>
      <vt:lpstr>Times New Roman</vt:lpstr>
      <vt:lpstr>Wingdings 2</vt:lpstr>
      <vt:lpstr>Arial</vt:lpstr>
      <vt:lpstr>华文隶书</vt:lpstr>
      <vt:lpstr>华文楷体</vt:lpstr>
      <vt:lpstr>Symbol</vt:lpstr>
      <vt:lpstr>Dotum</vt:lpstr>
      <vt:lpstr>仿宋_GB2312</vt:lpstr>
      <vt:lpstr>仿宋</vt:lpstr>
      <vt:lpstr>微软雅黑</vt:lpstr>
      <vt:lpstr>Arial Unicode MS</vt:lpstr>
      <vt:lpstr>Calibri</vt:lpstr>
      <vt:lpstr>楷体</vt:lpstr>
      <vt:lpstr>Arial Black</vt:lpstr>
      <vt:lpstr>华文新魏</vt:lpstr>
      <vt:lpstr>Malgun Gothic</vt:lpstr>
      <vt:lpstr>Goudy Old Style</vt:lpstr>
      <vt:lpstr>Footlight MT Light</vt:lpstr>
      <vt:lpstr>隶书</vt:lpstr>
      <vt:lpstr>Times</vt:lpstr>
      <vt:lpstr>Britannic Bold</vt:lpstr>
      <vt:lpstr>凤舞九天</vt:lpstr>
      <vt:lpstr>PowerPoint 演示文稿</vt:lpstr>
      <vt:lpstr>本章主要内容: §1.1  计算机中数的表示方法 §1.2  计算机的基本结构和软件 §1.3  微型计算机结构和系统 §1.4  微型计算机的发展概况</vt:lpstr>
      <vt:lpstr>1.4.1  计算机的发展 1.4.2  微型计算机的发展 </vt:lpstr>
      <vt:lpstr>1.4.1 计算机的发展</vt:lpstr>
      <vt:lpstr>第一代：电子管计算机        （1946年1957年）</vt:lpstr>
      <vt:lpstr>第二代：晶体管计算机         （1958年1964年）</vt:lpstr>
      <vt:lpstr>PowerPoint 演示文稿</vt:lpstr>
      <vt:lpstr>第三代：集成电路计算机        （1964年1972年）</vt:lpstr>
      <vt:lpstr>PowerPoint 演示文稿</vt:lpstr>
      <vt:lpstr>PowerPoint 演示文稿</vt:lpstr>
      <vt:lpstr>第四代：LSI和VLSI计算机         （1972年至今）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1.4.1  计算机的发展 1.4.2  微型计算机的发展 </vt:lpstr>
      <vt:lpstr>1.4.2  微型计算机的发展</vt:lpstr>
      <vt:lpstr>早期的微处理器</vt:lpstr>
      <vt:lpstr>1977年，采用6502的第一台个人机AppleⅡ问世，由苹果（Apple）公司形成8位微型机产品。</vt:lpstr>
      <vt:lpstr>2.视窗操作系统</vt:lpstr>
      <vt:lpstr>难忘的Windows</vt:lpstr>
      <vt:lpstr>难忘的Windows</vt:lpstr>
      <vt:lpstr>难忘的Windows</vt:lpstr>
      <vt:lpstr>难忘的Windows</vt:lpstr>
      <vt:lpstr>3.个人计算机的发展历史</vt:lpstr>
      <vt:lpstr>3.个人计算机的发展历史</vt:lpstr>
      <vt:lpstr>PowerPoint 演示文稿</vt:lpstr>
      <vt:lpstr>PowerPoint 演示文稿</vt:lpstr>
      <vt:lpstr>3.个人计算机的发展历史</vt:lpstr>
      <vt:lpstr>PowerPoint 演示文稿</vt:lpstr>
      <vt:lpstr>3.个人计算机的发展历史</vt:lpstr>
      <vt:lpstr>PowerPoint 演示文稿</vt:lpstr>
      <vt:lpstr>3.个人计算机的发展历史</vt:lpstr>
      <vt:lpstr>PowerPoint 演示文稿</vt:lpstr>
      <vt:lpstr>PowerPoint 演示文稿</vt:lpstr>
      <vt:lpstr>3.个人计算机的发展历史</vt:lpstr>
      <vt:lpstr>PowerPoint 演示文稿</vt:lpstr>
      <vt:lpstr>PowerPoint 演示文稿</vt:lpstr>
      <vt:lpstr>PowerPoint 演示文稿</vt:lpstr>
      <vt:lpstr>3.个人计算机的发展历史</vt:lpstr>
      <vt:lpstr>PowerPoint 演示文稿</vt:lpstr>
      <vt:lpstr>PowerPoint 演示文稿</vt:lpstr>
      <vt:lpstr>3.个人计算机的发展历史</vt:lpstr>
      <vt:lpstr>PowerPoint 演示文稿</vt:lpstr>
      <vt:lpstr>PowerPoint 演示文稿</vt:lpstr>
      <vt:lpstr>PowerPoint 演示文稿</vt:lpstr>
      <vt:lpstr>PowerPoint 演示文稿</vt:lpstr>
      <vt:lpstr>3.个人计算机的发展历史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第一章  绪论</dc:title>
  <dc:creator>冯周</dc:creator>
  <cp:lastModifiedBy>Jian Liu</cp:lastModifiedBy>
  <cp:revision>278</cp:revision>
  <dcterms:created xsi:type="dcterms:W3CDTF">2013-01-17T01:49:00Z</dcterms:created>
  <dcterms:modified xsi:type="dcterms:W3CDTF">2019-10-08T02:17:03Z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